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3" r:id="rId1"/>
  </p:sldMasterIdLst>
  <p:notesMasterIdLst>
    <p:notesMasterId r:id="rId15"/>
  </p:notesMasterIdLst>
  <p:sldIdLst>
    <p:sldId id="256" r:id="rId2"/>
    <p:sldId id="277" r:id="rId3"/>
    <p:sldId id="257" r:id="rId4"/>
    <p:sldId id="287" r:id="rId5"/>
    <p:sldId id="288" r:id="rId6"/>
    <p:sldId id="278" r:id="rId7"/>
    <p:sldId id="279" r:id="rId8"/>
    <p:sldId id="282" r:id="rId9"/>
    <p:sldId id="283" r:id="rId10"/>
    <p:sldId id="286" r:id="rId11"/>
    <p:sldId id="281" r:id="rId12"/>
    <p:sldId id="285" r:id="rId13"/>
    <p:sldId id="275" r:id="rId14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50B03A0-87FF-4A59-9063-3F232A318305}">
          <p14:sldIdLst>
            <p14:sldId id="256"/>
            <p14:sldId id="277"/>
          </p14:sldIdLst>
        </p14:section>
        <p14:section name="Untitled Section" id="{80356C69-1DB3-4200-8756-78FAF8A6EA7E}">
          <p14:sldIdLst>
            <p14:sldId id="257"/>
            <p14:sldId id="287"/>
            <p14:sldId id="288"/>
            <p14:sldId id="278"/>
            <p14:sldId id="279"/>
            <p14:sldId id="282"/>
            <p14:sldId id="283"/>
            <p14:sldId id="286"/>
            <p14:sldId id="281"/>
            <p14:sldId id="285"/>
            <p14:sldId id="27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105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CB512E-1865-4764-B3F5-C7EFDFE54295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F50C96-F0EA-4BF2-8F51-CC3EF9603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029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F50C96-F0EA-4BF2-8F51-CC3EF960315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74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Audit is done from month to month.  Meeting report is done from meeting to meeting.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F50C96-F0EA-4BF2-8F51-CC3EF960315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4000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Applications</a:t>
            </a:r>
          </a:p>
          <a:p>
            <a:r>
              <a:rPr lang="en-US" dirty="0"/>
              <a:t>Review before sending that all information is complete.</a:t>
            </a:r>
          </a:p>
          <a:p>
            <a:r>
              <a:rPr lang="en-US" dirty="0"/>
              <a:t>Name and address – legible </a:t>
            </a:r>
          </a:p>
          <a:p>
            <a:r>
              <a:rPr lang="en-US" dirty="0"/>
              <a:t>Date of birth</a:t>
            </a:r>
          </a:p>
          <a:p>
            <a:r>
              <a:rPr lang="en-US" dirty="0"/>
              <a:t>Email address</a:t>
            </a:r>
          </a:p>
          <a:p>
            <a:r>
              <a:rPr lang="en-US" dirty="0"/>
              <a:t>Post affiliated – ID no of the post member who is in good standing</a:t>
            </a:r>
          </a:p>
          <a:p>
            <a:r>
              <a:rPr lang="en-US" dirty="0"/>
              <a:t>Un affiliated – name of veteran, medals/ribbons, date of service and where overseas they served</a:t>
            </a:r>
          </a:p>
          <a:p>
            <a:r>
              <a:rPr lang="en-US" dirty="0"/>
              <a:t>Make sure they sign it</a:t>
            </a:r>
          </a:p>
          <a:p>
            <a:r>
              <a:rPr lang="en-US" dirty="0"/>
              <a:t>Credit card – make sure all information is correct especially the card no.  Please do not hold unto them.  Send them as soon as they are voted 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F50C96-F0EA-4BF2-8F51-CC3EF960315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295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you have chartered for two years, please send me the Charter no.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F50C96-F0EA-4BF2-8F51-CC3EF960315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5378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F50C96-F0EA-4BF2-8F51-CC3EF960315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545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Only write down the motion as it was worded with the person who made the motion and who seconded it.  Be sure to write their full name.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F50C96-F0EA-4BF2-8F51-CC3EF960315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2521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F50C96-F0EA-4BF2-8F51-CC3EF960315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865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 can find the officer change form on the MO website.  </a:t>
            </a:r>
          </a:p>
          <a:p>
            <a:r>
              <a:rPr lang="en-US" dirty="0"/>
              <a:t>As soon as the change happens, send in the form.</a:t>
            </a:r>
          </a:p>
          <a:p>
            <a:r>
              <a:rPr lang="en-US" dirty="0"/>
              <a:t>Installation reports are in.  Please check the address and emails of the officers.</a:t>
            </a:r>
          </a:p>
          <a:p>
            <a:r>
              <a:rPr lang="en-US" dirty="0"/>
              <a:t>Roll call is on the website for you to use.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F50C96-F0EA-4BF2-8F51-CC3EF960315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865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Don’t get them confused with the District or the National Delegates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F50C96-F0EA-4BF2-8F51-CC3EF960315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865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F50C96-F0EA-4BF2-8F51-CC3EF960315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3495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Auxiliary Treasurer can do these things for the Auxiliary.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F50C96-F0EA-4BF2-8F51-CC3EF960315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0134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Important to get the bond paid.  Part of the All State for Missouri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F50C96-F0EA-4BF2-8F51-CC3EF960315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9510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 sure to decease those members who have passed.  Resolution at Convention.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F50C96-F0EA-4BF2-8F51-CC3EF960315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805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FD1F9813-88AC-41CE-99CB-DFAA7666423C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3533E4F-1669-48AD-B1E3-E38CF5817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3930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F9813-88AC-41CE-99CB-DFAA7666423C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3E4F-1669-48AD-B1E3-E38CF5817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706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FD1F9813-88AC-41CE-99CB-DFAA7666423C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3533E4F-1669-48AD-B1E3-E38CF5817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76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F9813-88AC-41CE-99CB-DFAA7666423C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3E4F-1669-48AD-B1E3-E38CF5817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571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FD1F9813-88AC-41CE-99CB-DFAA7666423C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3533E4F-1669-48AD-B1E3-E38CF5817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106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FD1F9813-88AC-41CE-99CB-DFAA7666423C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3533E4F-1669-48AD-B1E3-E38CF5817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899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FD1F9813-88AC-41CE-99CB-DFAA7666423C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3533E4F-1669-48AD-B1E3-E38CF5817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7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F9813-88AC-41CE-99CB-DFAA7666423C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3E4F-1669-48AD-B1E3-E38CF5817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6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FD1F9813-88AC-41CE-99CB-DFAA7666423C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3533E4F-1669-48AD-B1E3-E38CF5817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2038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F9813-88AC-41CE-99CB-DFAA7666423C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3E4F-1669-48AD-B1E3-E38CF5817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325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FD1F9813-88AC-41CE-99CB-DFAA7666423C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43533E4F-1669-48AD-B1E3-E38CF5817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752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F9813-88AC-41CE-99CB-DFAA7666423C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33E4F-1669-48AD-B1E3-E38CF5817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513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hyperlink" Target="http://fromthepews.wordpress.com/2011/01/13/disposed-of-and-put-in-its-proper-place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fwauxmo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fwauxmo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D8F1113-2E3C-46E3-B54F-B7F421EEF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B54A4D14-513F-4121-92D3-5CCB46896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29674" y="1290909"/>
            <a:ext cx="9702800" cy="5573512"/>
          </a:xfrm>
          <a:custGeom>
            <a:avLst/>
            <a:gdLst>
              <a:gd name="T0" fmla="*/ 1752 w 2038"/>
              <a:gd name="T1" fmla="*/ 1169 h 1169"/>
              <a:gd name="T2" fmla="*/ 1487 w 2038"/>
              <a:gd name="T3" fmla="*/ 334 h 1169"/>
              <a:gd name="T4" fmla="*/ 860 w 2038"/>
              <a:gd name="T5" fmla="*/ 22 h 1169"/>
              <a:gd name="T6" fmla="*/ 199 w 2038"/>
              <a:gd name="T7" fmla="*/ 318 h 1169"/>
              <a:gd name="T8" fmla="*/ 399 w 2038"/>
              <a:gd name="T9" fmla="*/ 1165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8" h="1169">
                <a:moveTo>
                  <a:pt x="1752" y="1169"/>
                </a:moveTo>
                <a:cubicBezTo>
                  <a:pt x="2038" y="928"/>
                  <a:pt x="1673" y="513"/>
                  <a:pt x="1487" y="334"/>
                </a:cubicBezTo>
                <a:cubicBezTo>
                  <a:pt x="1316" y="170"/>
                  <a:pt x="1099" y="43"/>
                  <a:pt x="860" y="22"/>
                </a:cubicBezTo>
                <a:cubicBezTo>
                  <a:pt x="621" y="0"/>
                  <a:pt x="341" y="128"/>
                  <a:pt x="199" y="318"/>
                </a:cubicBezTo>
                <a:cubicBezTo>
                  <a:pt x="0" y="586"/>
                  <a:pt x="184" y="965"/>
                  <a:pt x="399" y="116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id="{6C3411F1-AD17-499D-AFEF-2F300F6DF0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0451" y="2010741"/>
            <a:ext cx="7373938" cy="4848892"/>
          </a:xfrm>
          <a:custGeom>
            <a:avLst/>
            <a:gdLst>
              <a:gd name="T0" fmla="*/ 1025 w 1549"/>
              <a:gd name="T1" fmla="*/ 1016 h 1017"/>
              <a:gd name="T2" fmla="*/ 1443 w 1549"/>
              <a:gd name="T3" fmla="*/ 592 h 1017"/>
              <a:gd name="T4" fmla="*/ 782 w 1549"/>
              <a:gd name="T5" fmla="*/ 53 h 1017"/>
              <a:gd name="T6" fmla="*/ 150 w 1549"/>
              <a:gd name="T7" fmla="*/ 329 h 1017"/>
              <a:gd name="T8" fmla="*/ 477 w 1549"/>
              <a:gd name="T9" fmla="*/ 1017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9" h="1017">
                <a:moveTo>
                  <a:pt x="1025" y="1016"/>
                </a:moveTo>
                <a:cubicBezTo>
                  <a:pt x="1223" y="971"/>
                  <a:pt x="1549" y="857"/>
                  <a:pt x="1443" y="592"/>
                </a:cubicBezTo>
                <a:cubicBezTo>
                  <a:pt x="1344" y="344"/>
                  <a:pt x="1041" y="111"/>
                  <a:pt x="782" y="53"/>
                </a:cubicBezTo>
                <a:cubicBezTo>
                  <a:pt x="545" y="0"/>
                  <a:pt x="275" y="117"/>
                  <a:pt x="150" y="329"/>
                </a:cubicBezTo>
                <a:cubicBezTo>
                  <a:pt x="0" y="584"/>
                  <a:pt x="243" y="911"/>
                  <a:pt x="477" y="1017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7">
            <a:extLst>
              <a:ext uri="{FF2B5EF4-FFF2-40B4-BE49-F238E27FC236}">
                <a16:creationId xmlns:a16="http://schemas.microsoft.com/office/drawing/2014/main" id="{60BF2CBE-B1E9-4C42-89DC-C35E4E6516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51351" y="1780905"/>
            <a:ext cx="8035925" cy="5083516"/>
          </a:xfrm>
          <a:custGeom>
            <a:avLst/>
            <a:gdLst>
              <a:gd name="T0" fmla="*/ 1302 w 1688"/>
              <a:gd name="T1" fmla="*/ 1066 h 1066"/>
              <a:gd name="T2" fmla="*/ 1613 w 1688"/>
              <a:gd name="T3" fmla="*/ 850 h 1066"/>
              <a:gd name="T4" fmla="*/ 1517 w 1688"/>
              <a:gd name="T5" fmla="*/ 471 h 1066"/>
              <a:gd name="T6" fmla="*/ 798 w 1688"/>
              <a:gd name="T7" fmla="*/ 28 h 1066"/>
              <a:gd name="T8" fmla="*/ 181 w 1688"/>
              <a:gd name="T9" fmla="*/ 333 h 1066"/>
              <a:gd name="T10" fmla="*/ 420 w 1688"/>
              <a:gd name="T11" fmla="*/ 1066 h 1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88" h="1066">
                <a:moveTo>
                  <a:pt x="1302" y="1066"/>
                </a:moveTo>
                <a:cubicBezTo>
                  <a:pt x="1416" y="1024"/>
                  <a:pt x="1551" y="962"/>
                  <a:pt x="1613" y="850"/>
                </a:cubicBezTo>
                <a:cubicBezTo>
                  <a:pt x="1688" y="715"/>
                  <a:pt x="1606" y="575"/>
                  <a:pt x="1517" y="471"/>
                </a:cubicBezTo>
                <a:cubicBezTo>
                  <a:pt x="1336" y="258"/>
                  <a:pt x="1084" y="62"/>
                  <a:pt x="798" y="28"/>
                </a:cubicBezTo>
                <a:cubicBezTo>
                  <a:pt x="559" y="0"/>
                  <a:pt x="317" y="138"/>
                  <a:pt x="181" y="333"/>
                </a:cubicBezTo>
                <a:cubicBezTo>
                  <a:pt x="0" y="592"/>
                  <a:pt x="191" y="907"/>
                  <a:pt x="420" y="10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8">
            <a:extLst>
              <a:ext uri="{FF2B5EF4-FFF2-40B4-BE49-F238E27FC236}">
                <a16:creationId xmlns:a16="http://schemas.microsoft.com/office/drawing/2014/main" id="{72C95A87-DCDB-41C4-B774-744B3ECBE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542347"/>
            <a:ext cx="10334625" cy="6322075"/>
          </a:xfrm>
          <a:custGeom>
            <a:avLst/>
            <a:gdLst>
              <a:gd name="T0" fmla="*/ 1873 w 2171"/>
              <a:gd name="T1" fmla="*/ 1326 h 1326"/>
              <a:gd name="T2" fmla="*/ 1609 w 2171"/>
              <a:gd name="T3" fmla="*/ 473 h 1326"/>
              <a:gd name="T4" fmla="*/ 880 w 2171"/>
              <a:gd name="T5" fmla="*/ 63 h 1326"/>
              <a:gd name="T6" fmla="*/ 0 w 2171"/>
              <a:gd name="T7" fmla="*/ 423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71" h="1326">
                <a:moveTo>
                  <a:pt x="1873" y="1326"/>
                </a:moveTo>
                <a:cubicBezTo>
                  <a:pt x="2171" y="1045"/>
                  <a:pt x="1825" y="678"/>
                  <a:pt x="1609" y="473"/>
                </a:cubicBezTo>
                <a:cubicBezTo>
                  <a:pt x="1406" y="281"/>
                  <a:pt x="1159" y="116"/>
                  <a:pt x="880" y="63"/>
                </a:cubicBezTo>
                <a:cubicBezTo>
                  <a:pt x="545" y="0"/>
                  <a:pt x="214" y="161"/>
                  <a:pt x="0" y="423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9">
            <a:extLst>
              <a:ext uri="{FF2B5EF4-FFF2-40B4-BE49-F238E27FC236}">
                <a16:creationId xmlns:a16="http://schemas.microsoft.com/office/drawing/2014/main" id="{BCB97515-32FF-43A6-A51C-B140193ABB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6178751"/>
            <a:ext cx="504825" cy="681527"/>
          </a:xfrm>
          <a:custGeom>
            <a:avLst/>
            <a:gdLst>
              <a:gd name="T0" fmla="*/ 0 w 106"/>
              <a:gd name="T1" fmla="*/ 0 h 143"/>
              <a:gd name="T2" fmla="*/ 106 w 106"/>
              <a:gd name="T3" fmla="*/ 143 h 14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6" h="143">
                <a:moveTo>
                  <a:pt x="0" y="0"/>
                </a:moveTo>
                <a:cubicBezTo>
                  <a:pt x="35" y="54"/>
                  <a:pt x="70" y="101"/>
                  <a:pt x="106" y="143"/>
                </a:cubicBezTo>
              </a:path>
            </a:pathLst>
          </a:custGeom>
          <a:noFill/>
          <a:ln w="4763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10">
            <a:extLst>
              <a:ext uri="{FF2B5EF4-FFF2-40B4-BE49-F238E27FC236}">
                <a16:creationId xmlns:a16="http://schemas.microsoft.com/office/drawing/2014/main" id="{9C6379D3-7045-4B76-9409-6D23D753D0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59376"/>
            <a:ext cx="11091863" cy="6923796"/>
          </a:xfrm>
          <a:custGeom>
            <a:avLst/>
            <a:gdLst>
              <a:gd name="T0" fmla="*/ 2046 w 2330"/>
              <a:gd name="T1" fmla="*/ 1452 h 1452"/>
              <a:gd name="T2" fmla="*/ 1813 w 2330"/>
              <a:gd name="T3" fmla="*/ 601 h 1452"/>
              <a:gd name="T4" fmla="*/ 956 w 2330"/>
              <a:gd name="T5" fmla="*/ 97 h 1452"/>
              <a:gd name="T6" fmla="*/ 0 w 2330"/>
              <a:gd name="T7" fmla="*/ 366 h 1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0" h="1452">
                <a:moveTo>
                  <a:pt x="2046" y="1452"/>
                </a:moveTo>
                <a:cubicBezTo>
                  <a:pt x="2330" y="1153"/>
                  <a:pt x="2049" y="821"/>
                  <a:pt x="1813" y="601"/>
                </a:cubicBezTo>
                <a:cubicBezTo>
                  <a:pt x="1569" y="375"/>
                  <a:pt x="1282" y="179"/>
                  <a:pt x="956" y="97"/>
                </a:cubicBezTo>
                <a:cubicBezTo>
                  <a:pt x="572" y="0"/>
                  <a:pt x="292" y="101"/>
                  <a:pt x="0" y="3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Freeform 12">
            <a:extLst>
              <a:ext uri="{FF2B5EF4-FFF2-40B4-BE49-F238E27FC236}">
                <a16:creationId xmlns:a16="http://schemas.microsoft.com/office/drawing/2014/main" id="{61B1C1DE-4201-4989-BE65-41ADC24725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1057275" cy="614491"/>
          </a:xfrm>
          <a:custGeom>
            <a:avLst/>
            <a:gdLst>
              <a:gd name="T0" fmla="*/ 222 w 222"/>
              <a:gd name="T1" fmla="*/ 0 h 129"/>
              <a:gd name="T2" fmla="*/ 0 w 222"/>
              <a:gd name="T3" fmla="*/ 129 h 12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2" h="129">
                <a:moveTo>
                  <a:pt x="222" y="0"/>
                </a:moveTo>
                <a:cubicBezTo>
                  <a:pt x="152" y="35"/>
                  <a:pt x="76" y="78"/>
                  <a:pt x="0" y="129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Freeform 14">
            <a:extLst>
              <a:ext uri="{FF2B5EF4-FFF2-40B4-BE49-F238E27FC236}">
                <a16:creationId xmlns:a16="http://schemas.microsoft.com/office/drawing/2014/main" id="{806398CC-D327-4E06-838C-31119BD56F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-6705"/>
            <a:ext cx="595313" cy="352734"/>
          </a:xfrm>
          <a:custGeom>
            <a:avLst/>
            <a:gdLst>
              <a:gd name="T0" fmla="*/ 125 w 125"/>
              <a:gd name="T1" fmla="*/ 0 h 74"/>
              <a:gd name="T2" fmla="*/ 0 w 125"/>
              <a:gd name="T3" fmla="*/ 74 h 7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5" h="74">
                <a:moveTo>
                  <a:pt x="125" y="0"/>
                </a:moveTo>
                <a:cubicBezTo>
                  <a:pt x="85" y="22"/>
                  <a:pt x="43" y="47"/>
                  <a:pt x="0" y="74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Freeform 16">
            <a:extLst>
              <a:ext uri="{FF2B5EF4-FFF2-40B4-BE49-F238E27FC236}">
                <a16:creationId xmlns:a16="http://schemas.microsoft.com/office/drawing/2014/main" id="{70A741CC-E736-448A-A94E-5C8BB9711D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357188" cy="213875"/>
          </a:xfrm>
          <a:custGeom>
            <a:avLst/>
            <a:gdLst>
              <a:gd name="T0" fmla="*/ 75 w 75"/>
              <a:gd name="T1" fmla="*/ 0 h 45"/>
              <a:gd name="T2" fmla="*/ 0 w 75"/>
              <a:gd name="T3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5" h="45">
                <a:moveTo>
                  <a:pt x="75" y="0"/>
                </a:moveTo>
                <a:cubicBezTo>
                  <a:pt x="50" y="14"/>
                  <a:pt x="25" y="29"/>
                  <a:pt x="0" y="45"/>
                </a:cubicBezTo>
              </a:path>
            </a:pathLst>
          </a:custGeom>
          <a:noFill/>
          <a:ln w="12700" cap="flat">
            <a:solidFill>
              <a:schemeClr val="tx1">
                <a:alpha val="20000"/>
              </a:schemeClr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Freeform 11">
            <a:extLst>
              <a:ext uri="{FF2B5EF4-FFF2-40B4-BE49-F238E27FC236}">
                <a16:creationId xmlns:a16="http://schemas.microsoft.com/office/drawing/2014/main" id="{7C324CDD-B30F-47DD-8627-E2171D5E83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26601" y="-1916"/>
            <a:ext cx="5788025" cy="6847184"/>
          </a:xfrm>
          <a:custGeom>
            <a:avLst/>
            <a:gdLst>
              <a:gd name="T0" fmla="*/ 1094 w 1216"/>
              <a:gd name="T1" fmla="*/ 1436 h 1436"/>
              <a:gd name="T2" fmla="*/ 709 w 1216"/>
              <a:gd name="T3" fmla="*/ 551 h 1436"/>
              <a:gd name="T4" fmla="*/ 0 w 1216"/>
              <a:gd name="T5" fmla="*/ 0 h 1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16" h="1436">
                <a:moveTo>
                  <a:pt x="1094" y="1436"/>
                </a:moveTo>
                <a:cubicBezTo>
                  <a:pt x="1216" y="1114"/>
                  <a:pt x="904" y="770"/>
                  <a:pt x="709" y="551"/>
                </a:cubicBezTo>
                <a:cubicBezTo>
                  <a:pt x="509" y="327"/>
                  <a:pt x="274" y="127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21">
            <a:extLst>
              <a:ext uri="{FF2B5EF4-FFF2-40B4-BE49-F238E27FC236}">
                <a16:creationId xmlns:a16="http://schemas.microsoft.com/office/drawing/2014/main" id="{79C8D19E-E3D6-45A6-BCA2-5918A37D7A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235014" y="2872"/>
            <a:ext cx="2951163" cy="2555325"/>
          </a:xfrm>
          <a:custGeom>
            <a:avLst/>
            <a:gdLst>
              <a:gd name="T0" fmla="*/ 620 w 620"/>
              <a:gd name="T1" fmla="*/ 536 h 536"/>
              <a:gd name="T2" fmla="*/ 0 w 620"/>
              <a:gd name="T3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20" h="536">
                <a:moveTo>
                  <a:pt x="620" y="536"/>
                </a:moveTo>
                <a:cubicBezTo>
                  <a:pt x="404" y="314"/>
                  <a:pt x="196" y="138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27363D-77BE-466A-B6EF-6CA4271796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084" y="1070303"/>
            <a:ext cx="5185308" cy="930875"/>
          </a:xfrm>
        </p:spPr>
        <p:txBody>
          <a:bodyPr>
            <a:noAutofit/>
          </a:bodyPr>
          <a:lstStyle/>
          <a:p>
            <a:pPr algn="l"/>
            <a:r>
              <a:rPr lang="en-US" sz="3600" dirty="0">
                <a:solidFill>
                  <a:schemeClr val="tx2"/>
                </a:solidFill>
                <a:latin typeface="Broadway" panose="04040905080B02020502" pitchFamily="82" charset="0"/>
              </a:rPr>
              <a:t>Secretary/Treasurer Training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6DBC9B-8BC0-4B44-A9BD-B87C35B3F7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66501" y="3402522"/>
            <a:ext cx="3760473" cy="1306389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400" b="1" dirty="0">
                <a:solidFill>
                  <a:schemeClr val="tx2"/>
                </a:solidFill>
                <a:latin typeface="Arial Nova" panose="020B0504020202020204" pitchFamily="34" charset="0"/>
              </a:rPr>
              <a:t>Presented by </a:t>
            </a:r>
          </a:p>
          <a:p>
            <a:pPr algn="l"/>
            <a:r>
              <a:rPr lang="en-US" sz="2400" b="1" dirty="0">
                <a:solidFill>
                  <a:schemeClr val="tx2"/>
                </a:solidFill>
                <a:latin typeface="Arial Nova" panose="020B0504020202020204" pitchFamily="34" charset="0"/>
              </a:rPr>
              <a:t>VFW Auxiliary </a:t>
            </a:r>
          </a:p>
          <a:p>
            <a:pPr algn="l"/>
            <a:r>
              <a:rPr lang="en-US" sz="2400" b="1" dirty="0">
                <a:solidFill>
                  <a:schemeClr val="tx2"/>
                </a:solidFill>
                <a:latin typeface="Arial Nova" panose="020B0504020202020204" pitchFamily="34" charset="0"/>
              </a:rPr>
              <a:t>Department of Missouri</a:t>
            </a:r>
          </a:p>
        </p:txBody>
      </p:sp>
      <p:sp>
        <p:nvSpPr>
          <p:cNvPr id="36" name="Freeform 22">
            <a:extLst>
              <a:ext uri="{FF2B5EF4-FFF2-40B4-BE49-F238E27FC236}">
                <a16:creationId xmlns:a16="http://schemas.microsoft.com/office/drawing/2014/main" id="{43280283-E04A-43CA-BFA1-F285486A2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020826" y="-1916"/>
            <a:ext cx="2165350" cy="1358265"/>
          </a:xfrm>
          <a:custGeom>
            <a:avLst/>
            <a:gdLst>
              <a:gd name="T0" fmla="*/ 0 w 455"/>
              <a:gd name="T1" fmla="*/ 0 h 285"/>
              <a:gd name="T2" fmla="*/ 455 w 455"/>
              <a:gd name="T3" fmla="*/ 285 h 28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55" h="285">
                <a:moveTo>
                  <a:pt x="0" y="0"/>
                </a:moveTo>
                <a:cubicBezTo>
                  <a:pt x="153" y="85"/>
                  <a:pt x="308" y="180"/>
                  <a:pt x="455" y="28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Freeform 23">
            <a:extLst>
              <a:ext uri="{FF2B5EF4-FFF2-40B4-BE49-F238E27FC236}">
                <a16:creationId xmlns:a16="http://schemas.microsoft.com/office/drawing/2014/main" id="{38328CB6-0FC5-4AEA-BC7E-489267CB6F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90826" y="-1916"/>
            <a:ext cx="895350" cy="534687"/>
          </a:xfrm>
          <a:custGeom>
            <a:avLst/>
            <a:gdLst>
              <a:gd name="T0" fmla="*/ 0 w 188"/>
              <a:gd name="T1" fmla="*/ 0 h 112"/>
              <a:gd name="T2" fmla="*/ 188 w 188"/>
              <a:gd name="T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8" h="112">
                <a:moveTo>
                  <a:pt x="0" y="0"/>
                </a:moveTo>
                <a:cubicBezTo>
                  <a:pt x="63" y="36"/>
                  <a:pt x="126" y="73"/>
                  <a:pt x="188" y="112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138AF5D2-3A9C-4E8F-B879-36865366A1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752078" y="2218040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E622DEA-787A-44E4-8A7A-1E9E0B2D1C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83" r="1" b="15380"/>
          <a:stretch/>
        </p:blipFill>
        <p:spPr>
          <a:xfrm>
            <a:off x="844761" y="933851"/>
            <a:ext cx="6459471" cy="4446497"/>
          </a:xfrm>
          <a:custGeom>
            <a:avLst/>
            <a:gdLst/>
            <a:ahLst/>
            <a:cxnLst/>
            <a:rect l="l" t="t" r="r" b="b"/>
            <a:pathLst>
              <a:path w="7761924" h="5343065">
                <a:moveTo>
                  <a:pt x="3025687" y="76"/>
                </a:moveTo>
                <a:cubicBezTo>
                  <a:pt x="3140786" y="756"/>
                  <a:pt x="3256631" y="6055"/>
                  <a:pt x="3372722" y="16088"/>
                </a:cubicBezTo>
                <a:cubicBezTo>
                  <a:pt x="5230178" y="176616"/>
                  <a:pt x="7761924" y="1424594"/>
                  <a:pt x="7761924" y="3316816"/>
                </a:cubicBezTo>
                <a:cubicBezTo>
                  <a:pt x="7646022" y="5237647"/>
                  <a:pt x="4988715" y="5423921"/>
                  <a:pt x="3701109" y="5320611"/>
                </a:cubicBezTo>
                <a:cubicBezTo>
                  <a:pt x="2413504" y="5217301"/>
                  <a:pt x="351800" y="4486992"/>
                  <a:pt x="36290" y="2696959"/>
                </a:cubicBezTo>
                <a:cubicBezTo>
                  <a:pt x="-259500" y="1018804"/>
                  <a:pt x="1299198" y="-10133"/>
                  <a:pt x="3025687" y="76"/>
                </a:cubicBezTo>
                <a:close/>
              </a:path>
            </a:pathLst>
          </a:custGeom>
        </p:spPr>
      </p:pic>
      <p:pic>
        <p:nvPicPr>
          <p:cNvPr id="4" name="Picture 3" descr="A cartoon of a person's suit&#10;&#10;Description automatically generated with low confidence">
            <a:extLst>
              <a:ext uri="{FF2B5EF4-FFF2-40B4-BE49-F238E27FC236}">
                <a16:creationId xmlns:a16="http://schemas.microsoft.com/office/drawing/2014/main" id="{EA300FEE-C0D2-2FB9-A4D5-58D26C106B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3303" y="1535740"/>
            <a:ext cx="1592703" cy="4809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640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7510B9E-3763-73D2-2605-D7C71320D0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0501A75-451B-0384-857B-012ED57D7C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42C76B2-B197-59C3-4B11-048F1C1EA4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19FA8FD2-3492-5425-4F2C-AB7944DE1B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1F9AC5EA-D402-BFFC-5C1E-FE66C9A7E6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23A38E89-7742-4B1B-3E1E-6B9E1F61D5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8">
              <a:extLst>
                <a:ext uri="{FF2B5EF4-FFF2-40B4-BE49-F238E27FC236}">
                  <a16:creationId xmlns:a16="http://schemas.microsoft.com/office/drawing/2014/main" id="{22FF65FA-283D-6206-48D1-CBECA5C7FD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id="{23406834-04A0-5BE8-C34F-23CAEE0794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id="{384E4EA2-F86A-7828-5DAD-C454AE5B44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id="{858BA547-2695-6B56-B874-1B94175190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12">
              <a:extLst>
                <a:ext uri="{FF2B5EF4-FFF2-40B4-BE49-F238E27FC236}">
                  <a16:creationId xmlns:a16="http://schemas.microsoft.com/office/drawing/2014/main" id="{7B6A01B6-B98D-C0C9-C052-92B514ED3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13">
              <a:extLst>
                <a:ext uri="{FF2B5EF4-FFF2-40B4-BE49-F238E27FC236}">
                  <a16:creationId xmlns:a16="http://schemas.microsoft.com/office/drawing/2014/main" id="{484F4479-B01B-B687-1D17-3799288A0C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14">
              <a:extLst>
                <a:ext uri="{FF2B5EF4-FFF2-40B4-BE49-F238E27FC236}">
                  <a16:creationId xmlns:a16="http://schemas.microsoft.com/office/drawing/2014/main" id="{BF289D11-20CF-D2A4-33B7-88214693B5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15">
              <a:extLst>
                <a:ext uri="{FF2B5EF4-FFF2-40B4-BE49-F238E27FC236}">
                  <a16:creationId xmlns:a16="http://schemas.microsoft.com/office/drawing/2014/main" id="{53D90127-C574-7CE3-4C0B-3D5CAB199D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16">
              <a:extLst>
                <a:ext uri="{FF2B5EF4-FFF2-40B4-BE49-F238E27FC236}">
                  <a16:creationId xmlns:a16="http://schemas.microsoft.com/office/drawing/2014/main" id="{0D449DB4-E032-7F71-23CE-BD6D295B6C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17">
              <a:extLst>
                <a:ext uri="{FF2B5EF4-FFF2-40B4-BE49-F238E27FC236}">
                  <a16:creationId xmlns:a16="http://schemas.microsoft.com/office/drawing/2014/main" id="{6B261698-6F8E-77A0-8F5B-4CC6087432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18">
              <a:extLst>
                <a:ext uri="{FF2B5EF4-FFF2-40B4-BE49-F238E27FC236}">
                  <a16:creationId xmlns:a16="http://schemas.microsoft.com/office/drawing/2014/main" id="{FFC88F04-0611-D3BA-F528-90BFE5AC50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19">
              <a:extLst>
                <a:ext uri="{FF2B5EF4-FFF2-40B4-BE49-F238E27FC236}">
                  <a16:creationId xmlns:a16="http://schemas.microsoft.com/office/drawing/2014/main" id="{78DD7A3C-41B7-9880-26C7-DD5122F9E0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20">
              <a:extLst>
                <a:ext uri="{FF2B5EF4-FFF2-40B4-BE49-F238E27FC236}">
                  <a16:creationId xmlns:a16="http://schemas.microsoft.com/office/drawing/2014/main" id="{6991D9EC-BED9-80BD-E9CC-730E9AFD8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21">
              <a:extLst>
                <a:ext uri="{FF2B5EF4-FFF2-40B4-BE49-F238E27FC236}">
                  <a16:creationId xmlns:a16="http://schemas.microsoft.com/office/drawing/2014/main" id="{A5F16D82-7F07-5C00-AF08-040848CB9E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22">
              <a:extLst>
                <a:ext uri="{FF2B5EF4-FFF2-40B4-BE49-F238E27FC236}">
                  <a16:creationId xmlns:a16="http://schemas.microsoft.com/office/drawing/2014/main" id="{4D32F37B-6C2A-BAF4-3B17-D6A8B1BC45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23">
              <a:extLst>
                <a:ext uri="{FF2B5EF4-FFF2-40B4-BE49-F238E27FC236}">
                  <a16:creationId xmlns:a16="http://schemas.microsoft.com/office/drawing/2014/main" id="{368815B5-35D5-AEB6-6029-7DA4D04CF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24">
              <a:extLst>
                <a:ext uri="{FF2B5EF4-FFF2-40B4-BE49-F238E27FC236}">
                  <a16:creationId xmlns:a16="http://schemas.microsoft.com/office/drawing/2014/main" id="{6C751BEE-0ADF-54AB-AEDC-045B32DDAB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25">
              <a:extLst>
                <a:ext uri="{FF2B5EF4-FFF2-40B4-BE49-F238E27FC236}">
                  <a16:creationId xmlns:a16="http://schemas.microsoft.com/office/drawing/2014/main" id="{9A6FFEA4-7831-9A01-B317-BB467B73B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4568D65E-F270-A8C2-70DE-1631AC799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02A3D82-A17E-136F-D8EC-DE4C72818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485" y="841375"/>
            <a:ext cx="6230857" cy="1230570"/>
          </a:xfrm>
        </p:spPr>
        <p:txBody>
          <a:bodyPr anchor="t">
            <a:normAutofit/>
          </a:bodyPr>
          <a:lstStyle/>
          <a:p>
            <a:pPr algn="l"/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Arial Nova" panose="020B0504020202020204" pitchFamily="34" charset="0"/>
              </a:rPr>
              <a:t>Auxiliary Treasurer</a:t>
            </a:r>
          </a:p>
        </p:txBody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85E587A6-017C-C561-5F2E-DCD034A5B9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BA0FDFF-4554-36D5-525B-70901547CA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8828" y="1715388"/>
            <a:ext cx="8836409" cy="4804732"/>
          </a:xfrm>
        </p:spPr>
        <p:txBody>
          <a:bodyPr anchor="t"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800" dirty="0">
                <a:latin typeface="Arial Nova" panose="020B0504020202020204" pitchFamily="34" charset="0"/>
              </a:rPr>
              <a:t>Ledger or Treasurer’s Report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>
                <a:latin typeface="Arial Nova" panose="020B0504020202020204" pitchFamily="34" charset="0"/>
              </a:rPr>
              <a:t>There is a program on MALTA which you can put your Treasure’s report.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>
                <a:latin typeface="Arial Nova" panose="020B0504020202020204" pitchFamily="34" charset="0"/>
              </a:rPr>
              <a:t>From this, you can print the Treasurer’s report from meeting to meeting. 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>
                <a:latin typeface="Arial Nova" panose="020B0504020202020204" pitchFamily="34" charset="0"/>
              </a:rPr>
              <a:t>You can use a computer program or write your numbers in a ledger/cash book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>
                <a:latin typeface="Arial Nova" panose="020B0504020202020204" pitchFamily="34" charset="0"/>
              </a:rPr>
              <a:t>A detailed report is to be given at each meeting of your receipts and disbursements.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200" dirty="0">
              <a:latin typeface="Arial Nova" panose="020B0504020202020204" pitchFamily="34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2200" dirty="0">
              <a:latin typeface="Arial Nova" panose="020B0504020202020204" pitchFamily="34" charset="0"/>
            </a:endParaRPr>
          </a:p>
          <a:p>
            <a:pPr marL="914400" lvl="2" indent="0">
              <a:buNone/>
            </a:pPr>
            <a:endParaRPr lang="en-US" sz="2000" dirty="0">
              <a:latin typeface="Arial Nova" panose="020B0504020202020204" pitchFamily="34" charset="0"/>
            </a:endParaRPr>
          </a:p>
          <a:p>
            <a:pPr lvl="3">
              <a:buFont typeface="Arial" panose="020B0604020202020204" pitchFamily="34" charset="0"/>
              <a:buChar char="•"/>
            </a:pPr>
            <a:endParaRPr lang="en-US" sz="2400" dirty="0">
              <a:latin typeface="Arial Nova" panose="020B0504020202020204" pitchFamily="34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2600" dirty="0">
              <a:latin typeface="Arial Nova" panose="020B0504020202020204" pitchFamily="34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2600" dirty="0">
              <a:latin typeface="Arial Nova" panose="020B05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i="1" dirty="0">
              <a:latin typeface="Constantia" panose="02030602050306030303" pitchFamily="18" charset="0"/>
            </a:endParaRPr>
          </a:p>
        </p:txBody>
      </p:sp>
      <p:pic>
        <p:nvPicPr>
          <p:cNvPr id="2" name="Picture 1" descr="A cartoon of a person holding up her hand&#10;&#10;Description automatically generated with low confidence">
            <a:extLst>
              <a:ext uri="{FF2B5EF4-FFF2-40B4-BE49-F238E27FC236}">
                <a16:creationId xmlns:a16="http://schemas.microsoft.com/office/drawing/2014/main" id="{AC6DA12F-141A-F1F7-3DBF-BE44AD0A77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609" y="1664776"/>
            <a:ext cx="1691098" cy="3117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673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8F3B528-0E6A-1AC1-0DCC-435D5CE503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752F0AA8-26F9-1C48-242C-E8B28C8C85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FA2711F6-08C9-195E-3BF1-A4632EDBE5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1891087E-8879-B80E-504D-9ABF75D849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1DED1634-55BF-6899-3CDB-23C42E0897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7">
              <a:extLst>
                <a:ext uri="{FF2B5EF4-FFF2-40B4-BE49-F238E27FC236}">
                  <a16:creationId xmlns:a16="http://schemas.microsoft.com/office/drawing/2014/main" id="{30BA6535-A238-64E2-BEC5-98571475B0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8">
              <a:extLst>
                <a:ext uri="{FF2B5EF4-FFF2-40B4-BE49-F238E27FC236}">
                  <a16:creationId xmlns:a16="http://schemas.microsoft.com/office/drawing/2014/main" id="{A46CDB27-81AC-E9F5-8602-E0ED1D5056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9">
              <a:extLst>
                <a:ext uri="{FF2B5EF4-FFF2-40B4-BE49-F238E27FC236}">
                  <a16:creationId xmlns:a16="http://schemas.microsoft.com/office/drawing/2014/main" id="{10C8206D-ACB6-1868-175F-7C6C82C42B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10">
              <a:extLst>
                <a:ext uri="{FF2B5EF4-FFF2-40B4-BE49-F238E27FC236}">
                  <a16:creationId xmlns:a16="http://schemas.microsoft.com/office/drawing/2014/main" id="{462A3546-9484-4C11-7E81-D0E58D90DA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11">
              <a:extLst>
                <a:ext uri="{FF2B5EF4-FFF2-40B4-BE49-F238E27FC236}">
                  <a16:creationId xmlns:a16="http://schemas.microsoft.com/office/drawing/2014/main" id="{EE673C97-81E5-4F60-B2BB-62F4F5B037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12">
              <a:extLst>
                <a:ext uri="{FF2B5EF4-FFF2-40B4-BE49-F238E27FC236}">
                  <a16:creationId xmlns:a16="http://schemas.microsoft.com/office/drawing/2014/main" id="{35015792-2683-E8B1-E10A-3DD285DADE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13">
              <a:extLst>
                <a:ext uri="{FF2B5EF4-FFF2-40B4-BE49-F238E27FC236}">
                  <a16:creationId xmlns:a16="http://schemas.microsoft.com/office/drawing/2014/main" id="{87A46426-DE14-847C-650A-69C64A1A2A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14">
              <a:extLst>
                <a:ext uri="{FF2B5EF4-FFF2-40B4-BE49-F238E27FC236}">
                  <a16:creationId xmlns:a16="http://schemas.microsoft.com/office/drawing/2014/main" id="{7D1A15AF-0D95-EA93-C239-AD16B2EBDE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15">
              <a:extLst>
                <a:ext uri="{FF2B5EF4-FFF2-40B4-BE49-F238E27FC236}">
                  <a16:creationId xmlns:a16="http://schemas.microsoft.com/office/drawing/2014/main" id="{D17801D1-F3C7-EA5A-C576-DE7712D58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16">
              <a:extLst>
                <a:ext uri="{FF2B5EF4-FFF2-40B4-BE49-F238E27FC236}">
                  <a16:creationId xmlns:a16="http://schemas.microsoft.com/office/drawing/2014/main" id="{9FAC28A8-9EAC-6DBC-6C9E-4699DCABEC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17">
              <a:extLst>
                <a:ext uri="{FF2B5EF4-FFF2-40B4-BE49-F238E27FC236}">
                  <a16:creationId xmlns:a16="http://schemas.microsoft.com/office/drawing/2014/main" id="{E3562D4B-9D9C-4F0C-DF56-9727ADEA2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18">
              <a:extLst>
                <a:ext uri="{FF2B5EF4-FFF2-40B4-BE49-F238E27FC236}">
                  <a16:creationId xmlns:a16="http://schemas.microsoft.com/office/drawing/2014/main" id="{9E1C208F-D40F-3463-F5E9-ADB180187A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19">
              <a:extLst>
                <a:ext uri="{FF2B5EF4-FFF2-40B4-BE49-F238E27FC236}">
                  <a16:creationId xmlns:a16="http://schemas.microsoft.com/office/drawing/2014/main" id="{25CAD114-A428-0EAF-10DE-C1A045E5C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20">
              <a:extLst>
                <a:ext uri="{FF2B5EF4-FFF2-40B4-BE49-F238E27FC236}">
                  <a16:creationId xmlns:a16="http://schemas.microsoft.com/office/drawing/2014/main" id="{8BEF6595-7EE8-2B2A-D4BF-60F639D551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21">
              <a:extLst>
                <a:ext uri="{FF2B5EF4-FFF2-40B4-BE49-F238E27FC236}">
                  <a16:creationId xmlns:a16="http://schemas.microsoft.com/office/drawing/2014/main" id="{C0B0399F-C620-34D2-99B1-30F9AC13C3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22">
              <a:extLst>
                <a:ext uri="{FF2B5EF4-FFF2-40B4-BE49-F238E27FC236}">
                  <a16:creationId xmlns:a16="http://schemas.microsoft.com/office/drawing/2014/main" id="{306E1B5F-C483-B99F-0946-3770357628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23">
              <a:extLst>
                <a:ext uri="{FF2B5EF4-FFF2-40B4-BE49-F238E27FC236}">
                  <a16:creationId xmlns:a16="http://schemas.microsoft.com/office/drawing/2014/main" id="{641D1A5A-09C8-006A-3176-3C40D8D92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24">
              <a:extLst>
                <a:ext uri="{FF2B5EF4-FFF2-40B4-BE49-F238E27FC236}">
                  <a16:creationId xmlns:a16="http://schemas.microsoft.com/office/drawing/2014/main" id="{214728F8-D80D-2D42-E457-6987DE1A82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25">
              <a:extLst>
                <a:ext uri="{FF2B5EF4-FFF2-40B4-BE49-F238E27FC236}">
                  <a16:creationId xmlns:a16="http://schemas.microsoft.com/office/drawing/2014/main" id="{3F4ADD6D-26CD-1836-6DCE-96A531ABAD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C983F98C-A9D7-8251-2EEF-6EC477068E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F8B2F30-90D8-ED63-20A5-D851AE631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485" y="841375"/>
            <a:ext cx="6230857" cy="1230570"/>
          </a:xfrm>
        </p:spPr>
        <p:txBody>
          <a:bodyPr anchor="t">
            <a:normAutofit/>
          </a:bodyPr>
          <a:lstStyle/>
          <a:p>
            <a:pPr algn="l"/>
            <a:r>
              <a:rPr lang="en-US" sz="3600" i="1" dirty="0">
                <a:solidFill>
                  <a:schemeClr val="accent5">
                    <a:lumMod val="75000"/>
                  </a:schemeClr>
                </a:solidFill>
                <a:latin typeface="Arial Nova" panose="020B0504020202020204" pitchFamily="34" charset="0"/>
              </a:rPr>
              <a:t>Secretaries</a:t>
            </a:r>
          </a:p>
        </p:txBody>
      </p:sp>
      <p:sp>
        <p:nvSpPr>
          <p:cNvPr id="48" name="Isosceles Triangle 47">
            <a:extLst>
              <a:ext uri="{FF2B5EF4-FFF2-40B4-BE49-F238E27FC236}">
                <a16:creationId xmlns:a16="http://schemas.microsoft.com/office/drawing/2014/main" id="{B86CEE54-0016-CA8C-1315-EED8ED5AA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42EE893-B3AF-BAA1-76BD-BDF0EBB1A3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0603" y="1875630"/>
            <a:ext cx="8713025" cy="4644489"/>
          </a:xfrm>
        </p:spPr>
        <p:txBody>
          <a:bodyPr anchor="t">
            <a:normAutofit fontScale="925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latin typeface="Arial Nova" panose="020B0504020202020204" pitchFamily="34" charset="0"/>
              </a:rPr>
              <a:t>Applications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 Nova" panose="020B0504020202020204" pitchFamily="34" charset="0"/>
              </a:rPr>
              <a:t>Send to the Department Treasurer all new member applications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Arial Nova" panose="020B0504020202020204" pitchFamily="34" charset="0"/>
              </a:rPr>
              <a:t>Make sure the information is correct and legible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Arial Nova" panose="020B0504020202020204" pitchFamily="34" charset="0"/>
              </a:rPr>
              <a:t>Double check the address.  There are times, MALTA does not like the street name.  If there is a Street or Avenue included in that address, please make sure to include it.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Arial Nova" panose="020B0504020202020204" pitchFamily="34" charset="0"/>
              </a:rPr>
              <a:t>The fee of $13.50 must be included with a copy of the application.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Arial Nova" panose="020B0504020202020204" pitchFamily="34" charset="0"/>
              </a:rPr>
              <a:t>If it is a life membership, the Auxiliary Treasurer is to write a check for the full amount to the Department – VFW Aux MO</a:t>
            </a:r>
          </a:p>
        </p:txBody>
      </p:sp>
      <p:pic>
        <p:nvPicPr>
          <p:cNvPr id="3" name="Picture 2" descr="A cartoon of a person holding up her hand&#10;&#10;Description automatically generated with low confidence">
            <a:extLst>
              <a:ext uri="{FF2B5EF4-FFF2-40B4-BE49-F238E27FC236}">
                <a16:creationId xmlns:a16="http://schemas.microsoft.com/office/drawing/2014/main" id="{749BAB99-34EB-1212-6CB4-DFE2193159E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013" y="1336389"/>
            <a:ext cx="1691098" cy="3117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2235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>
            <a:extLst>
              <a:ext uri="{FF2B5EF4-FFF2-40B4-BE49-F238E27FC236}">
                <a16:creationId xmlns:a16="http://schemas.microsoft.com/office/drawing/2014/main" id="{E8DD8E1A-9945-4DBA-BC40-7A028BF32D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>
              <a:extLst>
                <a:ext uri="{FF2B5EF4-FFF2-40B4-BE49-F238E27FC236}">
                  <a16:creationId xmlns:a16="http://schemas.microsoft.com/office/drawing/2014/main" id="{FE1C52F1-9DDF-4839-9B8F-25F7F8D421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6">
              <a:extLst>
                <a:ext uri="{FF2B5EF4-FFF2-40B4-BE49-F238E27FC236}">
                  <a16:creationId xmlns:a16="http://schemas.microsoft.com/office/drawing/2014/main" id="{DB25E450-AEBE-4B5B-9CD7-7DDA5128D0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7">
              <a:extLst>
                <a:ext uri="{FF2B5EF4-FFF2-40B4-BE49-F238E27FC236}">
                  <a16:creationId xmlns:a16="http://schemas.microsoft.com/office/drawing/2014/main" id="{D57AF4B2-B19E-4839-9D9C-06AD5370C3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8">
              <a:extLst>
                <a:ext uri="{FF2B5EF4-FFF2-40B4-BE49-F238E27FC236}">
                  <a16:creationId xmlns:a16="http://schemas.microsoft.com/office/drawing/2014/main" id="{2949CEBF-F4A7-44B2-8A3B-22558718F7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9">
              <a:extLst>
                <a:ext uri="{FF2B5EF4-FFF2-40B4-BE49-F238E27FC236}">
                  <a16:creationId xmlns:a16="http://schemas.microsoft.com/office/drawing/2014/main" id="{28EAA589-93ED-485D-96BB-B9B21EC96B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Freeform 10">
              <a:extLst>
                <a:ext uri="{FF2B5EF4-FFF2-40B4-BE49-F238E27FC236}">
                  <a16:creationId xmlns:a16="http://schemas.microsoft.com/office/drawing/2014/main" id="{4BB4F238-A1F2-45F6-9074-18C4A9F921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Freeform 11">
              <a:extLst>
                <a:ext uri="{FF2B5EF4-FFF2-40B4-BE49-F238E27FC236}">
                  <a16:creationId xmlns:a16="http://schemas.microsoft.com/office/drawing/2014/main" id="{1C658EE5-B46E-48ED-822D-1C3F08ECAD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Freeform 12">
              <a:extLst>
                <a:ext uri="{FF2B5EF4-FFF2-40B4-BE49-F238E27FC236}">
                  <a16:creationId xmlns:a16="http://schemas.microsoft.com/office/drawing/2014/main" id="{82AA74BE-73A4-4ADC-B86C-833704C0C0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Freeform 13">
              <a:extLst>
                <a:ext uri="{FF2B5EF4-FFF2-40B4-BE49-F238E27FC236}">
                  <a16:creationId xmlns:a16="http://schemas.microsoft.com/office/drawing/2014/main" id="{2018BD4B-A593-4075-9FDB-4739C6D53D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Freeform 14">
              <a:extLst>
                <a:ext uri="{FF2B5EF4-FFF2-40B4-BE49-F238E27FC236}">
                  <a16:creationId xmlns:a16="http://schemas.microsoft.com/office/drawing/2014/main" id="{0D16E44B-CE60-491F-B907-D02B0B1EE0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Freeform 15">
              <a:extLst>
                <a:ext uri="{FF2B5EF4-FFF2-40B4-BE49-F238E27FC236}">
                  <a16:creationId xmlns:a16="http://schemas.microsoft.com/office/drawing/2014/main" id="{2DFA7256-7E90-44B6-8E90-2111C1A1F6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Freeform 16">
              <a:extLst>
                <a:ext uri="{FF2B5EF4-FFF2-40B4-BE49-F238E27FC236}">
                  <a16:creationId xmlns:a16="http://schemas.microsoft.com/office/drawing/2014/main" id="{CE31CD09-2348-4B3A-9C97-CEECA4ABC0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Freeform 17">
              <a:extLst>
                <a:ext uri="{FF2B5EF4-FFF2-40B4-BE49-F238E27FC236}">
                  <a16:creationId xmlns:a16="http://schemas.microsoft.com/office/drawing/2014/main" id="{4E5422EF-93F2-41A9-B30F-9EFE9241DE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Freeform 18">
              <a:extLst>
                <a:ext uri="{FF2B5EF4-FFF2-40B4-BE49-F238E27FC236}">
                  <a16:creationId xmlns:a16="http://schemas.microsoft.com/office/drawing/2014/main" id="{7920E29F-BB48-485F-95FF-5C372339C4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Freeform 19">
              <a:extLst>
                <a:ext uri="{FF2B5EF4-FFF2-40B4-BE49-F238E27FC236}">
                  <a16:creationId xmlns:a16="http://schemas.microsoft.com/office/drawing/2014/main" id="{ACFDB0E0-ECEB-4EEB-925D-4BE22979C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Freeform 20">
              <a:extLst>
                <a:ext uri="{FF2B5EF4-FFF2-40B4-BE49-F238E27FC236}">
                  <a16:creationId xmlns:a16="http://schemas.microsoft.com/office/drawing/2014/main" id="{30CE2542-FFC2-4E6A-9F84-265FE415D9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Freeform 21">
              <a:extLst>
                <a:ext uri="{FF2B5EF4-FFF2-40B4-BE49-F238E27FC236}">
                  <a16:creationId xmlns:a16="http://schemas.microsoft.com/office/drawing/2014/main" id="{2864C497-B900-4D3E-895C-A2A823A3C4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Freeform 22">
              <a:extLst>
                <a:ext uri="{FF2B5EF4-FFF2-40B4-BE49-F238E27FC236}">
                  <a16:creationId xmlns:a16="http://schemas.microsoft.com/office/drawing/2014/main" id="{26441ED2-272A-4395-9966-F5B1C8D3F5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Freeform 23">
              <a:extLst>
                <a:ext uri="{FF2B5EF4-FFF2-40B4-BE49-F238E27FC236}">
                  <a16:creationId xmlns:a16="http://schemas.microsoft.com/office/drawing/2014/main" id="{701CA35D-3DE0-4BE9-96A9-31A6F24DB8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Freeform 24">
              <a:extLst>
                <a:ext uri="{FF2B5EF4-FFF2-40B4-BE49-F238E27FC236}">
                  <a16:creationId xmlns:a16="http://schemas.microsoft.com/office/drawing/2014/main" id="{C9367E8C-A75F-4D57-8B79-1B3EEDFD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Freeform 25">
              <a:extLst>
                <a:ext uri="{FF2B5EF4-FFF2-40B4-BE49-F238E27FC236}">
                  <a16:creationId xmlns:a16="http://schemas.microsoft.com/office/drawing/2014/main" id="{0846F98D-8409-4D6C-B830-625CC19EBC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F35369DB-627C-41BD-9041-6426E8BF66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9BA15987-DDC0-4CAB-AF5B-7D11E25D20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02" name="Isosceles Triangle 22">
              <a:extLst>
                <a:ext uri="{FF2B5EF4-FFF2-40B4-BE49-F238E27FC236}">
                  <a16:creationId xmlns:a16="http://schemas.microsoft.com/office/drawing/2014/main" id="{9B6DF8F2-BD4C-48F5-8CDC-95B311500F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8E989FB2-D6DE-43D1-84D5-1C80F99012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 useBgFill="1">
        <p:nvSpPr>
          <p:cNvPr id="105" name="Rectangle 104">
            <a:extLst>
              <a:ext uri="{FF2B5EF4-FFF2-40B4-BE49-F238E27FC236}">
                <a16:creationId xmlns:a16="http://schemas.microsoft.com/office/drawing/2014/main" id="{828D1E49-2A21-4A83-A0E0-FB1597B4B2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088B852E-5494-418B-A833-75CF016A9E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08" name="Freeform 5">
              <a:extLst>
                <a:ext uri="{FF2B5EF4-FFF2-40B4-BE49-F238E27FC236}">
                  <a16:creationId xmlns:a16="http://schemas.microsoft.com/office/drawing/2014/main" id="{DF31E3C1-1A46-4329-9F80-B576692FEE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6">
              <a:extLst>
                <a:ext uri="{FF2B5EF4-FFF2-40B4-BE49-F238E27FC236}">
                  <a16:creationId xmlns:a16="http://schemas.microsoft.com/office/drawing/2014/main" id="{294B4592-99CA-47B1-816F-CE2D44F65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7">
              <a:extLst>
                <a:ext uri="{FF2B5EF4-FFF2-40B4-BE49-F238E27FC236}">
                  <a16:creationId xmlns:a16="http://schemas.microsoft.com/office/drawing/2014/main" id="{BF690E4C-72F8-4AC5-AF99-562763CC67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8">
              <a:extLst>
                <a:ext uri="{FF2B5EF4-FFF2-40B4-BE49-F238E27FC236}">
                  <a16:creationId xmlns:a16="http://schemas.microsoft.com/office/drawing/2014/main" id="{F834CDD4-CAB8-4ACC-9AAC-5399C743DE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9">
              <a:extLst>
                <a:ext uri="{FF2B5EF4-FFF2-40B4-BE49-F238E27FC236}">
                  <a16:creationId xmlns:a16="http://schemas.microsoft.com/office/drawing/2014/main" id="{1AEB045A-6821-475B-A28E-047437ABEF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0">
              <a:extLst>
                <a:ext uri="{FF2B5EF4-FFF2-40B4-BE49-F238E27FC236}">
                  <a16:creationId xmlns:a16="http://schemas.microsoft.com/office/drawing/2014/main" id="{D9B790C0-3D34-4626-BAFB-6EB473F40C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1">
              <a:extLst>
                <a:ext uri="{FF2B5EF4-FFF2-40B4-BE49-F238E27FC236}">
                  <a16:creationId xmlns:a16="http://schemas.microsoft.com/office/drawing/2014/main" id="{EDA4D87F-91A4-4628-9A6E-F01820A7EE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2">
              <a:extLst>
                <a:ext uri="{FF2B5EF4-FFF2-40B4-BE49-F238E27FC236}">
                  <a16:creationId xmlns:a16="http://schemas.microsoft.com/office/drawing/2014/main" id="{045DAB88-124C-459C-A889-DAE9C9BE28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3">
              <a:extLst>
                <a:ext uri="{FF2B5EF4-FFF2-40B4-BE49-F238E27FC236}">
                  <a16:creationId xmlns:a16="http://schemas.microsoft.com/office/drawing/2014/main" id="{85D44010-1DAA-4CAC-B83F-7E3E8C455D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4">
              <a:extLst>
                <a:ext uri="{FF2B5EF4-FFF2-40B4-BE49-F238E27FC236}">
                  <a16:creationId xmlns:a16="http://schemas.microsoft.com/office/drawing/2014/main" id="{E8C01D66-5C93-4A2E-AA74-DE97574EA4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5">
              <a:extLst>
                <a:ext uri="{FF2B5EF4-FFF2-40B4-BE49-F238E27FC236}">
                  <a16:creationId xmlns:a16="http://schemas.microsoft.com/office/drawing/2014/main" id="{E2E1A6E1-6C4A-47D3-81E2-9F8624F1BB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6">
              <a:extLst>
                <a:ext uri="{FF2B5EF4-FFF2-40B4-BE49-F238E27FC236}">
                  <a16:creationId xmlns:a16="http://schemas.microsoft.com/office/drawing/2014/main" id="{3E849CB5-4526-49DC-B77B-A20FDB7FF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7">
              <a:extLst>
                <a:ext uri="{FF2B5EF4-FFF2-40B4-BE49-F238E27FC236}">
                  <a16:creationId xmlns:a16="http://schemas.microsoft.com/office/drawing/2014/main" id="{5A18C8A4-FB2A-44C1-93D3-26C6DDFE0C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8">
              <a:extLst>
                <a:ext uri="{FF2B5EF4-FFF2-40B4-BE49-F238E27FC236}">
                  <a16:creationId xmlns:a16="http://schemas.microsoft.com/office/drawing/2014/main" id="{85D014FD-8C5A-4071-B19E-4910AAB618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19">
              <a:extLst>
                <a:ext uri="{FF2B5EF4-FFF2-40B4-BE49-F238E27FC236}">
                  <a16:creationId xmlns:a16="http://schemas.microsoft.com/office/drawing/2014/main" id="{A37D7262-3596-4026-9AD4-E94332E526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20">
              <a:extLst>
                <a:ext uri="{FF2B5EF4-FFF2-40B4-BE49-F238E27FC236}">
                  <a16:creationId xmlns:a16="http://schemas.microsoft.com/office/drawing/2014/main" id="{187E37E0-AAC3-4B33-AF36-334ACCBD33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21">
              <a:extLst>
                <a:ext uri="{FF2B5EF4-FFF2-40B4-BE49-F238E27FC236}">
                  <a16:creationId xmlns:a16="http://schemas.microsoft.com/office/drawing/2014/main" id="{409758BB-8A0E-4BEB-BC0C-F410AD98CD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22">
              <a:extLst>
                <a:ext uri="{FF2B5EF4-FFF2-40B4-BE49-F238E27FC236}">
                  <a16:creationId xmlns:a16="http://schemas.microsoft.com/office/drawing/2014/main" id="{97C4EFE2-9D25-4978-BD9A-873B492702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23">
              <a:extLst>
                <a:ext uri="{FF2B5EF4-FFF2-40B4-BE49-F238E27FC236}">
                  <a16:creationId xmlns:a16="http://schemas.microsoft.com/office/drawing/2014/main" id="{9CCAF82A-A0E0-4B55-A97B-EFFAE79AF7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24">
              <a:extLst>
                <a:ext uri="{FF2B5EF4-FFF2-40B4-BE49-F238E27FC236}">
                  <a16:creationId xmlns:a16="http://schemas.microsoft.com/office/drawing/2014/main" id="{4F800DD8-3954-4F73-8807-16F1CFAC1E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25">
              <a:extLst>
                <a:ext uri="{FF2B5EF4-FFF2-40B4-BE49-F238E27FC236}">
                  <a16:creationId xmlns:a16="http://schemas.microsoft.com/office/drawing/2014/main" id="{84E1C91A-4B06-4852-918C-6380FA986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Title 2">
            <a:extLst>
              <a:ext uri="{FF2B5EF4-FFF2-40B4-BE49-F238E27FC236}">
                <a16:creationId xmlns:a16="http://schemas.microsoft.com/office/drawing/2014/main" id="{473AC5B9-35C7-75FB-5D5F-981FFBCE2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7" y="795527"/>
            <a:ext cx="10488547" cy="1190912"/>
          </a:xfr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 sz="4000">
                <a:solidFill>
                  <a:schemeClr val="tx2"/>
                </a:solidFill>
              </a:rPr>
              <a:t>Incorportation and 990s</a:t>
            </a: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E972DE0D-2E53-4159-ABD3-C601524262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030" y="2250281"/>
            <a:ext cx="4959318" cy="3678237"/>
          </a:xfrm>
          <a:prstGeom prst="rect">
            <a:avLst/>
          </a:prstGeom>
          <a:solidFill>
            <a:schemeClr val="bg1"/>
          </a:solidFill>
          <a:ln w="19050">
            <a:solidFill>
              <a:srgbClr val="DA916B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cartoon of a person with her hand up&#10;&#10;Description automatically generated with low confidence">
            <a:extLst>
              <a:ext uri="{FF2B5EF4-FFF2-40B4-BE49-F238E27FC236}">
                <a16:creationId xmlns:a16="http://schemas.microsoft.com/office/drawing/2014/main" id="{69F0A434-4E21-A067-36CE-D552C0F3ED5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79874" y="1914472"/>
            <a:ext cx="1669168" cy="3346704"/>
          </a:xfrm>
          <a:prstGeom prst="rect">
            <a:avLst/>
          </a:prstGeom>
          <a:ln w="12700">
            <a:noFill/>
          </a:ln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BC738B-8372-D481-6705-7FAE9523AE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71534" y="2196703"/>
            <a:ext cx="5028928" cy="3699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Clr>
                <a:srgbClr val="DA916B"/>
              </a:buClr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/>
                </a:solidFill>
              </a:rPr>
              <a:t>Incorporation is due in August</a:t>
            </a:r>
          </a:p>
          <a:p>
            <a:pPr lvl="1" indent="-228600">
              <a:buClr>
                <a:srgbClr val="DA916B"/>
              </a:buClr>
              <a:buFont typeface="Wingdings" panose="05000000000000000000" pitchFamily="2" charset="2"/>
              <a:buChar char="§"/>
            </a:pPr>
            <a:r>
              <a:rPr lang="en-US" sz="2000" b="1" dirty="0"/>
              <a:t>Send the </a:t>
            </a:r>
            <a:r>
              <a:rPr lang="en-US" sz="2000" b="1" i="1" dirty="0"/>
              <a:t>Charter Number </a:t>
            </a:r>
            <a:r>
              <a:rPr lang="en-US" sz="2000" b="1" dirty="0"/>
              <a:t>to Department Treasurer</a:t>
            </a:r>
          </a:p>
          <a:p>
            <a:pPr indent="-228600" algn="l">
              <a:buClr>
                <a:srgbClr val="DA916B"/>
              </a:buClr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/>
                </a:solidFill>
              </a:rPr>
              <a:t>990s are due November 15</a:t>
            </a:r>
            <a:r>
              <a:rPr lang="en-US" sz="2400" b="1" baseline="30000" dirty="0">
                <a:solidFill>
                  <a:schemeClr val="tx1"/>
                </a:solidFill>
              </a:rPr>
              <a:t>th</a:t>
            </a:r>
          </a:p>
          <a:p>
            <a:pPr lvl="1" indent="-228600">
              <a:buClr>
                <a:srgbClr val="DA916B"/>
              </a:buClr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schemeClr val="tx1"/>
                </a:solidFill>
              </a:rPr>
              <a:t>Send a copy to the Department President</a:t>
            </a:r>
          </a:p>
        </p:txBody>
      </p:sp>
    </p:spTree>
    <p:extLst>
      <p:ext uri="{BB962C8B-B14F-4D97-AF65-F5344CB8AC3E}">
        <p14:creationId xmlns:p14="http://schemas.microsoft.com/office/powerpoint/2010/main" val="3137171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48CAE4AE-A9DF-45AF-9A9C-1712BC6341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C272060-BC98-4C91-A58F-4DFEC566C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8BA2DCB9-0DC0-4109-B2A2-56896E35E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64A33555-1142-4AD7-8084-1A99422A1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BC6E4081-1A88-453E-8CCF-B97B0CE20D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8">
              <a:extLst>
                <a:ext uri="{FF2B5EF4-FFF2-40B4-BE49-F238E27FC236}">
                  <a16:creationId xmlns:a16="http://schemas.microsoft.com/office/drawing/2014/main" id="{5B7E0935-6EE8-4C61-AED5-09B9A2A99A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id="{EB962BD6-C878-48FF-A75E-DCC7BDA3C3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id="{CABF3786-BDE1-4FE5-9967-F6B6131A2C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id="{4969707A-C75E-4F7F-A5C2-2991C65475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2">
              <a:extLst>
                <a:ext uri="{FF2B5EF4-FFF2-40B4-BE49-F238E27FC236}">
                  <a16:creationId xmlns:a16="http://schemas.microsoft.com/office/drawing/2014/main" id="{0E293989-8389-48CD-85D3-CAEFD5E963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3">
              <a:extLst>
                <a:ext uri="{FF2B5EF4-FFF2-40B4-BE49-F238E27FC236}">
                  <a16:creationId xmlns:a16="http://schemas.microsoft.com/office/drawing/2014/main" id="{8DCF1E8B-9247-45E2-8641-90DA9F7D52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4">
              <a:extLst>
                <a:ext uri="{FF2B5EF4-FFF2-40B4-BE49-F238E27FC236}">
                  <a16:creationId xmlns:a16="http://schemas.microsoft.com/office/drawing/2014/main" id="{48DF418F-91AD-4E55-AF3B-F28FF45961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5">
              <a:extLst>
                <a:ext uri="{FF2B5EF4-FFF2-40B4-BE49-F238E27FC236}">
                  <a16:creationId xmlns:a16="http://schemas.microsoft.com/office/drawing/2014/main" id="{EDBF35BD-D1DA-49B1-AE30-289189DACD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6">
              <a:extLst>
                <a:ext uri="{FF2B5EF4-FFF2-40B4-BE49-F238E27FC236}">
                  <a16:creationId xmlns:a16="http://schemas.microsoft.com/office/drawing/2014/main" id="{69198BEC-A3B6-4562-AB0F-3E7760026C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7">
              <a:extLst>
                <a:ext uri="{FF2B5EF4-FFF2-40B4-BE49-F238E27FC236}">
                  <a16:creationId xmlns:a16="http://schemas.microsoft.com/office/drawing/2014/main" id="{9AB30D45-77AB-4323-83A2-1A637D07D5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8">
              <a:extLst>
                <a:ext uri="{FF2B5EF4-FFF2-40B4-BE49-F238E27FC236}">
                  <a16:creationId xmlns:a16="http://schemas.microsoft.com/office/drawing/2014/main" id="{D1AD137E-7B63-434C-9D0D-5A64BB4968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9">
              <a:extLst>
                <a:ext uri="{FF2B5EF4-FFF2-40B4-BE49-F238E27FC236}">
                  <a16:creationId xmlns:a16="http://schemas.microsoft.com/office/drawing/2014/main" id="{8B32BE2D-36DC-4BD0-952E-8FE32A70DB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0">
              <a:extLst>
                <a:ext uri="{FF2B5EF4-FFF2-40B4-BE49-F238E27FC236}">
                  <a16:creationId xmlns:a16="http://schemas.microsoft.com/office/drawing/2014/main" id="{930295E0-AD01-4DB0-9829-AD91BED608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1">
              <a:extLst>
                <a:ext uri="{FF2B5EF4-FFF2-40B4-BE49-F238E27FC236}">
                  <a16:creationId xmlns:a16="http://schemas.microsoft.com/office/drawing/2014/main" id="{29807E74-6BFD-4EA7-B3F3-92C0728A7D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2">
              <a:extLst>
                <a:ext uri="{FF2B5EF4-FFF2-40B4-BE49-F238E27FC236}">
                  <a16:creationId xmlns:a16="http://schemas.microsoft.com/office/drawing/2014/main" id="{C9EDBF49-4B87-4B6F-BEE6-DDC4A63CE6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23">
              <a:extLst>
                <a:ext uri="{FF2B5EF4-FFF2-40B4-BE49-F238E27FC236}">
                  <a16:creationId xmlns:a16="http://schemas.microsoft.com/office/drawing/2014/main" id="{7738C468-1405-4ED9-8392-F93FA995EE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24">
              <a:extLst>
                <a:ext uri="{FF2B5EF4-FFF2-40B4-BE49-F238E27FC236}">
                  <a16:creationId xmlns:a16="http://schemas.microsoft.com/office/drawing/2014/main" id="{F16402CF-F511-450A-8584-8C8A5B7E9D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25">
              <a:extLst>
                <a:ext uri="{FF2B5EF4-FFF2-40B4-BE49-F238E27FC236}">
                  <a16:creationId xmlns:a16="http://schemas.microsoft.com/office/drawing/2014/main" id="{85E5B49A-CFC2-4019-9BA6-528095F788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5CECEBC6-FF77-4D6B-BA69-237047205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69686" y="795527"/>
            <a:ext cx="4123738" cy="1433323"/>
          </a:xfrm>
        </p:spPr>
        <p:txBody>
          <a:bodyPr>
            <a:normAutofit/>
          </a:bodyPr>
          <a:lstStyle/>
          <a:p>
            <a:pPr algn="l"/>
            <a:r>
              <a:rPr lang="en-US" sz="3200" i="1" dirty="0">
                <a:solidFill>
                  <a:schemeClr val="tx2"/>
                </a:solidFill>
                <a:latin typeface="Constantia" panose="02030602050306030303" pitchFamily="18" charset="0"/>
              </a:rPr>
              <a:t>Questions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972DE0D-2E53-4159-ABD3-C601524262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7720" y="795527"/>
            <a:ext cx="5970638" cy="5248847"/>
          </a:xfrm>
          <a:prstGeom prst="rect">
            <a:avLst/>
          </a:prstGeom>
          <a:solidFill>
            <a:schemeClr val="bg1"/>
          </a:solidFill>
          <a:ln w="19050">
            <a:solidFill>
              <a:srgbClr val="FEF10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B42B6B3-8A21-4203-9BEC-DFBE8A4755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t="1779" r="1" b="13641"/>
          <a:stretch/>
        </p:blipFill>
        <p:spPr>
          <a:xfrm>
            <a:off x="972115" y="960214"/>
            <a:ext cx="5641848" cy="4919472"/>
          </a:xfrm>
          <a:prstGeom prst="rect">
            <a:avLst/>
          </a:prstGeom>
          <a:ln w="12700">
            <a:noFill/>
          </a:ln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59DC3AC-F850-4533-B10D-6E0A65668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3817" y="2338388"/>
            <a:ext cx="4099607" cy="3678237"/>
          </a:xfrm>
        </p:spPr>
        <p:txBody>
          <a:bodyPr>
            <a:normAutofit/>
          </a:bodyPr>
          <a:lstStyle/>
          <a:p>
            <a:pPr marL="285750" indent="-285750">
              <a:buClr>
                <a:srgbClr val="FEF102"/>
              </a:buClr>
              <a:buFont typeface="Arial" panose="020B0604020202020204" pitchFamily="34" charset="0"/>
              <a:buChar char="•"/>
            </a:pPr>
            <a:endParaRPr lang="en-US" i="1" dirty="0">
              <a:latin typeface="Constantia" panose="02030602050306030303" pitchFamily="18" charset="0"/>
            </a:endParaRPr>
          </a:p>
          <a:p>
            <a:pPr lvl="2">
              <a:buClr>
                <a:srgbClr val="FEF102"/>
              </a:buClr>
              <a:buFont typeface="Arial" panose="020B0604020202020204" pitchFamily="34" charset="0"/>
              <a:buChar char="•"/>
            </a:pPr>
            <a:endParaRPr lang="en-US" b="1" i="1" dirty="0">
              <a:latin typeface="Constantia" panose="02030602050306030303" pitchFamily="18" charset="0"/>
            </a:endParaRPr>
          </a:p>
          <a:p>
            <a:pPr lvl="1">
              <a:buClr>
                <a:srgbClr val="FEF102"/>
              </a:buClr>
              <a:buFont typeface="Arial" panose="020B0604020202020204" pitchFamily="34" charset="0"/>
              <a:buChar char="•"/>
            </a:pPr>
            <a:endParaRPr lang="en-US" i="1" dirty="0">
              <a:latin typeface="Constantia" panose="02030602050306030303" pitchFamily="18" charset="0"/>
            </a:endParaRPr>
          </a:p>
          <a:p>
            <a:pPr marL="457200" lvl="1" indent="0">
              <a:buClr>
                <a:srgbClr val="FEF102"/>
              </a:buClr>
              <a:buNone/>
            </a:pPr>
            <a:endParaRPr lang="en-US" i="1" dirty="0">
              <a:latin typeface="Constantia" panose="02030602050306030303" pitchFamily="18" charset="0"/>
            </a:endParaRPr>
          </a:p>
          <a:p>
            <a:pPr>
              <a:buClr>
                <a:srgbClr val="FEF102"/>
              </a:buClr>
              <a:buFont typeface="Arial" panose="020B0604020202020204" pitchFamily="34" charset="0"/>
              <a:buChar char="•"/>
            </a:pPr>
            <a:endParaRPr lang="en-US" i="1" dirty="0">
              <a:latin typeface="Constantia" panose="02030602050306030303" pitchFamily="18" charset="0"/>
            </a:endParaRPr>
          </a:p>
        </p:txBody>
      </p:sp>
      <p:pic>
        <p:nvPicPr>
          <p:cNvPr id="2" name="Picture 1" descr="A cartoon of a person pointing at a blue object&#10;&#10;Description automatically generated with low confidence">
            <a:extLst>
              <a:ext uri="{FF2B5EF4-FFF2-40B4-BE49-F238E27FC236}">
                <a16:creationId xmlns:a16="http://schemas.microsoft.com/office/drawing/2014/main" id="{9F419A38-D5C2-451B-54CB-2C259830C1C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904289" y="1246981"/>
            <a:ext cx="2083383" cy="4835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522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CE04C48-2453-C588-9C70-366E0589C2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2A5831B6-313A-C846-337B-D861AEC7AB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FDBF70B-9196-F122-21BE-BB74887B66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D82EA426-3617-B3A7-CD71-F5AD49EDE3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A11165F2-4831-7E8E-A898-1A424E0222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7">
              <a:extLst>
                <a:ext uri="{FF2B5EF4-FFF2-40B4-BE49-F238E27FC236}">
                  <a16:creationId xmlns:a16="http://schemas.microsoft.com/office/drawing/2014/main" id="{2B6D2879-8D2A-64CF-C679-5F6217294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8">
              <a:extLst>
                <a:ext uri="{FF2B5EF4-FFF2-40B4-BE49-F238E27FC236}">
                  <a16:creationId xmlns:a16="http://schemas.microsoft.com/office/drawing/2014/main" id="{63ED7C90-3F06-8D87-918D-5BE4A4050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9">
              <a:extLst>
                <a:ext uri="{FF2B5EF4-FFF2-40B4-BE49-F238E27FC236}">
                  <a16:creationId xmlns:a16="http://schemas.microsoft.com/office/drawing/2014/main" id="{057FEE22-FD39-75F6-2953-1C91D1C368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10">
              <a:extLst>
                <a:ext uri="{FF2B5EF4-FFF2-40B4-BE49-F238E27FC236}">
                  <a16:creationId xmlns:a16="http://schemas.microsoft.com/office/drawing/2014/main" id="{80F9344A-9FED-9A39-F8AE-2B0A07556B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11">
              <a:extLst>
                <a:ext uri="{FF2B5EF4-FFF2-40B4-BE49-F238E27FC236}">
                  <a16:creationId xmlns:a16="http://schemas.microsoft.com/office/drawing/2014/main" id="{B0A0C36C-1CA3-ADDC-7807-002A78F809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12">
              <a:extLst>
                <a:ext uri="{FF2B5EF4-FFF2-40B4-BE49-F238E27FC236}">
                  <a16:creationId xmlns:a16="http://schemas.microsoft.com/office/drawing/2014/main" id="{66F97E34-EEA3-D45A-6E60-E078C26AAC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13">
              <a:extLst>
                <a:ext uri="{FF2B5EF4-FFF2-40B4-BE49-F238E27FC236}">
                  <a16:creationId xmlns:a16="http://schemas.microsoft.com/office/drawing/2014/main" id="{6398DBF7-27C1-9AC8-C1A5-9663E04F6C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14">
              <a:extLst>
                <a:ext uri="{FF2B5EF4-FFF2-40B4-BE49-F238E27FC236}">
                  <a16:creationId xmlns:a16="http://schemas.microsoft.com/office/drawing/2014/main" id="{0FC09308-4DC6-B91F-47B1-E42B631FEA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15">
              <a:extLst>
                <a:ext uri="{FF2B5EF4-FFF2-40B4-BE49-F238E27FC236}">
                  <a16:creationId xmlns:a16="http://schemas.microsoft.com/office/drawing/2014/main" id="{620DD86F-D653-4600-ADC2-8F9CC4CEB8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16">
              <a:extLst>
                <a:ext uri="{FF2B5EF4-FFF2-40B4-BE49-F238E27FC236}">
                  <a16:creationId xmlns:a16="http://schemas.microsoft.com/office/drawing/2014/main" id="{16C5825E-4D06-0A8B-57C3-E78AD17BD6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17">
              <a:extLst>
                <a:ext uri="{FF2B5EF4-FFF2-40B4-BE49-F238E27FC236}">
                  <a16:creationId xmlns:a16="http://schemas.microsoft.com/office/drawing/2014/main" id="{4D8C32B8-1E59-E002-FF95-9A1CE7001C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18">
              <a:extLst>
                <a:ext uri="{FF2B5EF4-FFF2-40B4-BE49-F238E27FC236}">
                  <a16:creationId xmlns:a16="http://schemas.microsoft.com/office/drawing/2014/main" id="{B6BD23CE-A902-6445-62D7-57DB2145B6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19">
              <a:extLst>
                <a:ext uri="{FF2B5EF4-FFF2-40B4-BE49-F238E27FC236}">
                  <a16:creationId xmlns:a16="http://schemas.microsoft.com/office/drawing/2014/main" id="{56988FE3-A690-4C1B-A8D2-10F8C89DE9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20">
              <a:extLst>
                <a:ext uri="{FF2B5EF4-FFF2-40B4-BE49-F238E27FC236}">
                  <a16:creationId xmlns:a16="http://schemas.microsoft.com/office/drawing/2014/main" id="{28B5E954-3A3B-1FFD-8C76-89B00A1177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21">
              <a:extLst>
                <a:ext uri="{FF2B5EF4-FFF2-40B4-BE49-F238E27FC236}">
                  <a16:creationId xmlns:a16="http://schemas.microsoft.com/office/drawing/2014/main" id="{A6B71B07-75E2-FA13-50D7-F7313F819D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22">
              <a:extLst>
                <a:ext uri="{FF2B5EF4-FFF2-40B4-BE49-F238E27FC236}">
                  <a16:creationId xmlns:a16="http://schemas.microsoft.com/office/drawing/2014/main" id="{25E41497-1ADF-2B1B-6DE8-4DA126337B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23">
              <a:extLst>
                <a:ext uri="{FF2B5EF4-FFF2-40B4-BE49-F238E27FC236}">
                  <a16:creationId xmlns:a16="http://schemas.microsoft.com/office/drawing/2014/main" id="{45EB4386-4CDD-8505-B1D9-FE8E061B29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24">
              <a:extLst>
                <a:ext uri="{FF2B5EF4-FFF2-40B4-BE49-F238E27FC236}">
                  <a16:creationId xmlns:a16="http://schemas.microsoft.com/office/drawing/2014/main" id="{8CF60383-5AF2-9177-7AEF-6595D525D8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25">
              <a:extLst>
                <a:ext uri="{FF2B5EF4-FFF2-40B4-BE49-F238E27FC236}">
                  <a16:creationId xmlns:a16="http://schemas.microsoft.com/office/drawing/2014/main" id="{D38A2777-7961-AE1F-07A7-1789288D7F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C3A37959-383A-4493-5DAD-7417C4EB6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975A854-1919-B034-C941-C36FE72D3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485" y="841375"/>
            <a:ext cx="6230857" cy="1230570"/>
          </a:xfrm>
        </p:spPr>
        <p:txBody>
          <a:bodyPr anchor="t">
            <a:normAutofit/>
          </a:bodyPr>
          <a:lstStyle/>
          <a:p>
            <a:pPr algn="l"/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Arial Nova" panose="020B0504020202020204" pitchFamily="34" charset="0"/>
              </a:rPr>
              <a:t>Secretaries</a:t>
            </a:r>
          </a:p>
        </p:txBody>
      </p:sp>
      <p:sp>
        <p:nvSpPr>
          <p:cNvPr id="48" name="Isosceles Triangle 47">
            <a:extLst>
              <a:ext uri="{FF2B5EF4-FFF2-40B4-BE49-F238E27FC236}">
                <a16:creationId xmlns:a16="http://schemas.microsoft.com/office/drawing/2014/main" id="{1070F5F7-02D1-053B-F203-00BFF31BD1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FFAB4F8-6FCC-0BF0-86F2-AA214EFC4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0603" y="1875630"/>
            <a:ext cx="8713025" cy="4644489"/>
          </a:xfrm>
        </p:spPr>
        <p:txBody>
          <a:bodyPr anchor="t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latin typeface="Arial Nova" panose="020B0504020202020204" pitchFamily="34" charset="0"/>
              </a:rPr>
              <a:t>Secretaries are to take the minutes of the meeting.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 Nova" panose="020B0504020202020204" pitchFamily="34" charset="0"/>
              </a:rPr>
              <a:t>Please refer to the yellow pages 11-13 of the Bylaws for what needs to be in the minutes.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 Nova" panose="020B0504020202020204" pitchFamily="34" charset="0"/>
              </a:rPr>
              <a:t>Do not put in the minutes all of the discussion that happened.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 Nova" panose="020B0504020202020204" pitchFamily="34" charset="0"/>
              </a:rPr>
              <a:t>Only put in the facts, especially when a motion is made.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 Nova" panose="020B0504020202020204" pitchFamily="34" charset="0"/>
              </a:rPr>
              <a:t>Write down the motion as stated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 Nova" panose="020B0504020202020204" pitchFamily="34" charset="0"/>
              </a:rPr>
              <a:t>Whether the motion passed or failed.</a:t>
            </a:r>
          </a:p>
        </p:txBody>
      </p:sp>
      <p:pic>
        <p:nvPicPr>
          <p:cNvPr id="3" name="Picture 2" descr="A cartoon of a person holding up her hand&#10;&#10;Description automatically generated with low confidence">
            <a:extLst>
              <a:ext uri="{FF2B5EF4-FFF2-40B4-BE49-F238E27FC236}">
                <a16:creationId xmlns:a16="http://schemas.microsoft.com/office/drawing/2014/main" id="{8DD21026-7CDA-F731-DAB7-C9132D42458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555" y="1234844"/>
            <a:ext cx="1691098" cy="3117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4111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CECEBC6-FF77-4D6B-BA69-237047205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485" y="841375"/>
            <a:ext cx="6230857" cy="1230570"/>
          </a:xfrm>
        </p:spPr>
        <p:txBody>
          <a:bodyPr anchor="t">
            <a:normAutofit/>
          </a:bodyPr>
          <a:lstStyle/>
          <a:p>
            <a:pPr algn="l"/>
            <a:r>
              <a:rPr lang="en-US" sz="3600" i="1" dirty="0">
                <a:solidFill>
                  <a:schemeClr val="accent5">
                    <a:lumMod val="75000"/>
                  </a:schemeClr>
                </a:solidFill>
                <a:latin typeface="Arial Nova" panose="020B0504020202020204" pitchFamily="34" charset="0"/>
              </a:rPr>
              <a:t>Secretaries</a:t>
            </a:r>
          </a:p>
        </p:txBody>
      </p:sp>
      <p:sp>
        <p:nvSpPr>
          <p:cNvPr id="48" name="Isosceles Triangle 47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59DC3AC-F850-4533-B10D-6E0A65668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0603" y="1875630"/>
            <a:ext cx="8713025" cy="4644489"/>
          </a:xfrm>
        </p:spPr>
        <p:txBody>
          <a:bodyPr anchor="t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latin typeface="Arial Nova" panose="020B0504020202020204" pitchFamily="34" charset="0"/>
              </a:rPr>
              <a:t>Other Items for Secretaries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 Nova" panose="020B0504020202020204" pitchFamily="34" charset="0"/>
              </a:rPr>
              <a:t>Send in Officer Change Form to Department Secretary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 Nova" panose="020B0504020202020204" pitchFamily="34" charset="0"/>
              </a:rPr>
              <a:t>Attend to any communication as directed by the President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 Nova" panose="020B0504020202020204" pitchFamily="34" charset="0"/>
              </a:rPr>
              <a:t>Enter the installation report into MALTA and send a copy to the Department Secretary if required.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 Nova" panose="020B0504020202020204" pitchFamily="34" charset="0"/>
              </a:rPr>
              <a:t>To take roll call of officers attending the meeting.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>
              <a:latin typeface="Arial Nova" panose="020B0504020202020204" pitchFamily="34" charset="0"/>
            </a:endParaRPr>
          </a:p>
        </p:txBody>
      </p:sp>
      <p:pic>
        <p:nvPicPr>
          <p:cNvPr id="3" name="Picture 2" descr="A cartoon of a person holding up her hand&#10;&#10;Description automatically generated with low confidence">
            <a:extLst>
              <a:ext uri="{FF2B5EF4-FFF2-40B4-BE49-F238E27FC236}">
                <a16:creationId xmlns:a16="http://schemas.microsoft.com/office/drawing/2014/main" id="{5A7EE0D5-CA51-6397-4E73-C7BC974426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813" y="1159800"/>
            <a:ext cx="1691098" cy="3117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3599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CECEBC6-FF77-4D6B-BA69-237047205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485" y="841375"/>
            <a:ext cx="6230857" cy="1230570"/>
          </a:xfrm>
        </p:spPr>
        <p:txBody>
          <a:bodyPr anchor="t">
            <a:normAutofit/>
          </a:bodyPr>
          <a:lstStyle/>
          <a:p>
            <a:pPr algn="l"/>
            <a:r>
              <a:rPr lang="en-US" sz="3600" i="1" dirty="0">
                <a:solidFill>
                  <a:schemeClr val="accent5">
                    <a:lumMod val="75000"/>
                  </a:schemeClr>
                </a:solidFill>
                <a:latin typeface="Arial Nova" panose="020B0504020202020204" pitchFamily="34" charset="0"/>
              </a:rPr>
              <a:t>Secretaries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59DC3AC-F850-4533-B10D-6E0A65668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5171" y="1456660"/>
            <a:ext cx="7916223" cy="4944140"/>
          </a:xfrm>
        </p:spPr>
        <p:txBody>
          <a:bodyPr anchor="t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latin typeface="Arial Nova" panose="020B0504020202020204" pitchFamily="34" charset="0"/>
              </a:rPr>
              <a:t>Refer to the Missouri VFW Auxiliary website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b="1" dirty="0">
                <a:latin typeface="Arial Nova" panose="020B0504020202020204" pitchFamily="34" charset="0"/>
              </a:rPr>
              <a:t>Vfwauxmo.org </a:t>
            </a:r>
            <a:r>
              <a:rPr lang="en-US" sz="1400" dirty="0">
                <a:latin typeface="Arial Nova" panose="020B0504020202020204" pitchFamily="34" charset="0"/>
                <a:hlinkClick r:id="rId3"/>
              </a:rPr>
              <a:t>http://www.vfwauxmo.org</a:t>
            </a:r>
            <a:endParaRPr lang="en-US" sz="1400" dirty="0">
              <a:latin typeface="Arial Nova" panose="020B05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 Nova" panose="020B0504020202020204" pitchFamily="34" charset="0"/>
              </a:rPr>
              <a:t>Under Secretary resources, you will find form that will help you.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 Nova" panose="020B0504020202020204" pitchFamily="34" charset="0"/>
              </a:rPr>
              <a:t>A Secretary Note form to use as a guide when taking your notes for the minutes.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>
              <a:latin typeface="Arial Nova" panose="020B0504020202020204" pitchFamily="34" charset="0"/>
            </a:endParaRPr>
          </a:p>
        </p:txBody>
      </p:sp>
      <p:pic>
        <p:nvPicPr>
          <p:cNvPr id="3" name="Picture 2" descr="A cartoon of a person holding up her hand&#10;&#10;Description automatically generated with low confidence">
            <a:extLst>
              <a:ext uri="{FF2B5EF4-FFF2-40B4-BE49-F238E27FC236}">
                <a16:creationId xmlns:a16="http://schemas.microsoft.com/office/drawing/2014/main" id="{5A7EE0D5-CA51-6397-4E73-C7BC974426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5671" y="1456660"/>
            <a:ext cx="1691098" cy="3117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858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CECEBC6-FF77-4D6B-BA69-237047205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485" y="841375"/>
            <a:ext cx="6230857" cy="1230570"/>
          </a:xfrm>
        </p:spPr>
        <p:txBody>
          <a:bodyPr anchor="t">
            <a:normAutofit/>
          </a:bodyPr>
          <a:lstStyle/>
          <a:p>
            <a:pPr algn="l"/>
            <a:r>
              <a:rPr lang="en-US" sz="3600" i="1" dirty="0">
                <a:solidFill>
                  <a:schemeClr val="accent5">
                    <a:lumMod val="75000"/>
                  </a:schemeClr>
                </a:solidFill>
                <a:latin typeface="Arial Nova" panose="020B0504020202020204" pitchFamily="34" charset="0"/>
              </a:rPr>
              <a:t>Secretaries and Treasurer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59DC3AC-F850-4533-B10D-6E0A65668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0744" y="1482340"/>
            <a:ext cx="6677359" cy="4308144"/>
          </a:xfrm>
        </p:spPr>
        <p:txBody>
          <a:bodyPr anchor="t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latin typeface="Arial Nova" panose="020B0504020202020204" pitchFamily="34" charset="0"/>
              </a:rPr>
              <a:t>Work together for doing the Department Delegates.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b="1" dirty="0">
                <a:latin typeface="Arial Nova" panose="020B0504020202020204" pitchFamily="34" charset="0"/>
              </a:rPr>
              <a:t>Secretary list the names of the delegates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b="1" dirty="0">
                <a:latin typeface="Arial Nova" panose="020B0504020202020204" pitchFamily="34" charset="0"/>
              </a:rPr>
              <a:t>Treasurer writes the check for the Department Delegates.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2000" dirty="0">
              <a:latin typeface="Arial Nova" panose="020B05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>
              <a:latin typeface="Arial Nova" panose="020B0504020202020204" pitchFamily="34" charset="0"/>
            </a:endParaRPr>
          </a:p>
        </p:txBody>
      </p:sp>
      <p:pic>
        <p:nvPicPr>
          <p:cNvPr id="3" name="Picture 2" descr="A cartoon of a person holding up her hand&#10;&#10;Description automatically generated with low confidence">
            <a:extLst>
              <a:ext uri="{FF2B5EF4-FFF2-40B4-BE49-F238E27FC236}">
                <a16:creationId xmlns:a16="http://schemas.microsoft.com/office/drawing/2014/main" id="{5A7EE0D5-CA51-6397-4E73-C7BC974426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0471" y="1456660"/>
            <a:ext cx="1691098" cy="3117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433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C56D5CE-A525-542E-6ECA-39AAE6C676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3" name="Rectangle 52">
            <a:extLst>
              <a:ext uri="{FF2B5EF4-FFF2-40B4-BE49-F238E27FC236}">
                <a16:creationId xmlns:a16="http://schemas.microsoft.com/office/drawing/2014/main" id="{48CAE4AE-A9DF-45AF-9A9C-1712BC6341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6C272060-BC98-4C91-A58F-4DFEC566C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56" name="Freeform 5">
              <a:extLst>
                <a:ext uri="{FF2B5EF4-FFF2-40B4-BE49-F238E27FC236}">
                  <a16:creationId xmlns:a16="http://schemas.microsoft.com/office/drawing/2014/main" id="{8BA2DCB9-0DC0-4109-B2A2-56896E35E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6">
              <a:extLst>
                <a:ext uri="{FF2B5EF4-FFF2-40B4-BE49-F238E27FC236}">
                  <a16:creationId xmlns:a16="http://schemas.microsoft.com/office/drawing/2014/main" id="{64A33555-1142-4AD7-8084-1A99422A1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7">
              <a:extLst>
                <a:ext uri="{FF2B5EF4-FFF2-40B4-BE49-F238E27FC236}">
                  <a16:creationId xmlns:a16="http://schemas.microsoft.com/office/drawing/2014/main" id="{BC6E4081-1A88-453E-8CCF-B97B0CE20D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8">
              <a:extLst>
                <a:ext uri="{FF2B5EF4-FFF2-40B4-BE49-F238E27FC236}">
                  <a16:creationId xmlns:a16="http://schemas.microsoft.com/office/drawing/2014/main" id="{5B7E0935-6EE8-4C61-AED5-09B9A2A99A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9">
              <a:extLst>
                <a:ext uri="{FF2B5EF4-FFF2-40B4-BE49-F238E27FC236}">
                  <a16:creationId xmlns:a16="http://schemas.microsoft.com/office/drawing/2014/main" id="{EB962BD6-C878-48FF-A75E-DCC7BDA3C3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10">
              <a:extLst>
                <a:ext uri="{FF2B5EF4-FFF2-40B4-BE49-F238E27FC236}">
                  <a16:creationId xmlns:a16="http://schemas.microsoft.com/office/drawing/2014/main" id="{CABF3786-BDE1-4FE5-9967-F6B6131A2C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11">
              <a:extLst>
                <a:ext uri="{FF2B5EF4-FFF2-40B4-BE49-F238E27FC236}">
                  <a16:creationId xmlns:a16="http://schemas.microsoft.com/office/drawing/2014/main" id="{4969707A-C75E-4F7F-A5C2-2991C65475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12">
              <a:extLst>
                <a:ext uri="{FF2B5EF4-FFF2-40B4-BE49-F238E27FC236}">
                  <a16:creationId xmlns:a16="http://schemas.microsoft.com/office/drawing/2014/main" id="{0E293989-8389-48CD-85D3-CAEFD5E963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13">
              <a:extLst>
                <a:ext uri="{FF2B5EF4-FFF2-40B4-BE49-F238E27FC236}">
                  <a16:creationId xmlns:a16="http://schemas.microsoft.com/office/drawing/2014/main" id="{8DCF1E8B-9247-45E2-8641-90DA9F7D52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14">
              <a:extLst>
                <a:ext uri="{FF2B5EF4-FFF2-40B4-BE49-F238E27FC236}">
                  <a16:creationId xmlns:a16="http://schemas.microsoft.com/office/drawing/2014/main" id="{48DF418F-91AD-4E55-AF3B-F28FF45961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15">
              <a:extLst>
                <a:ext uri="{FF2B5EF4-FFF2-40B4-BE49-F238E27FC236}">
                  <a16:creationId xmlns:a16="http://schemas.microsoft.com/office/drawing/2014/main" id="{EDBF35BD-D1DA-49B1-AE30-289189DACD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16">
              <a:extLst>
                <a:ext uri="{FF2B5EF4-FFF2-40B4-BE49-F238E27FC236}">
                  <a16:creationId xmlns:a16="http://schemas.microsoft.com/office/drawing/2014/main" id="{69198BEC-A3B6-4562-AB0F-3E7760026C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17">
              <a:extLst>
                <a:ext uri="{FF2B5EF4-FFF2-40B4-BE49-F238E27FC236}">
                  <a16:creationId xmlns:a16="http://schemas.microsoft.com/office/drawing/2014/main" id="{9AB30D45-77AB-4323-83A2-1A637D07D5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18">
              <a:extLst>
                <a:ext uri="{FF2B5EF4-FFF2-40B4-BE49-F238E27FC236}">
                  <a16:creationId xmlns:a16="http://schemas.microsoft.com/office/drawing/2014/main" id="{D1AD137E-7B63-434C-9D0D-5A64BB4968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19">
              <a:extLst>
                <a:ext uri="{FF2B5EF4-FFF2-40B4-BE49-F238E27FC236}">
                  <a16:creationId xmlns:a16="http://schemas.microsoft.com/office/drawing/2014/main" id="{8B32BE2D-36DC-4BD0-952E-8FE32A70DB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20">
              <a:extLst>
                <a:ext uri="{FF2B5EF4-FFF2-40B4-BE49-F238E27FC236}">
                  <a16:creationId xmlns:a16="http://schemas.microsoft.com/office/drawing/2014/main" id="{930295E0-AD01-4DB0-9829-AD91BED608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21">
              <a:extLst>
                <a:ext uri="{FF2B5EF4-FFF2-40B4-BE49-F238E27FC236}">
                  <a16:creationId xmlns:a16="http://schemas.microsoft.com/office/drawing/2014/main" id="{29807E74-6BFD-4EA7-B3F3-92C0728A7D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22">
              <a:extLst>
                <a:ext uri="{FF2B5EF4-FFF2-40B4-BE49-F238E27FC236}">
                  <a16:creationId xmlns:a16="http://schemas.microsoft.com/office/drawing/2014/main" id="{C9EDBF49-4B87-4B6F-BEE6-DDC4A63CE6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23">
              <a:extLst>
                <a:ext uri="{FF2B5EF4-FFF2-40B4-BE49-F238E27FC236}">
                  <a16:creationId xmlns:a16="http://schemas.microsoft.com/office/drawing/2014/main" id="{7738C468-1405-4ED9-8392-F93FA995EE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24">
              <a:extLst>
                <a:ext uri="{FF2B5EF4-FFF2-40B4-BE49-F238E27FC236}">
                  <a16:creationId xmlns:a16="http://schemas.microsoft.com/office/drawing/2014/main" id="{F16402CF-F511-450A-8584-8C8A5B7E9D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25">
              <a:extLst>
                <a:ext uri="{FF2B5EF4-FFF2-40B4-BE49-F238E27FC236}">
                  <a16:creationId xmlns:a16="http://schemas.microsoft.com/office/drawing/2014/main" id="{85E5B49A-CFC2-4019-9BA6-528095F788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FE9F0C80-3D0A-8E5A-AC48-2C974CCDC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69686" y="795527"/>
            <a:ext cx="4123738" cy="1433323"/>
          </a:xfrm>
        </p:spPr>
        <p:txBody>
          <a:bodyPr>
            <a:normAutofit/>
          </a:bodyPr>
          <a:lstStyle/>
          <a:p>
            <a:pPr algn="l"/>
            <a:r>
              <a:rPr lang="en-US" sz="3200" i="1" dirty="0">
                <a:solidFill>
                  <a:schemeClr val="accent5">
                    <a:lumMod val="75000"/>
                  </a:schemeClr>
                </a:solidFill>
                <a:latin typeface="Arial Nova" panose="020B0504020202020204" pitchFamily="34" charset="0"/>
              </a:rPr>
              <a:t>Treasurers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E972DE0D-2E53-4159-ABD3-C601524262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7720" y="795527"/>
            <a:ext cx="5970638" cy="5248847"/>
          </a:xfrm>
          <a:prstGeom prst="rect">
            <a:avLst/>
          </a:prstGeom>
          <a:solidFill>
            <a:schemeClr val="bg1"/>
          </a:solidFill>
          <a:ln w="19050">
            <a:solidFill>
              <a:srgbClr val="DA916C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cartoon of a person holding up her hand&#10;&#10;Description automatically generated with low confidence">
            <a:extLst>
              <a:ext uri="{FF2B5EF4-FFF2-40B4-BE49-F238E27FC236}">
                <a16:creationId xmlns:a16="http://schemas.microsoft.com/office/drawing/2014/main" id="{1C5205EF-95FA-22CA-756B-A36E452306B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8632" y="960214"/>
            <a:ext cx="2668813" cy="4919472"/>
          </a:xfrm>
          <a:prstGeom prst="rect">
            <a:avLst/>
          </a:prstGeom>
          <a:ln w="12700">
            <a:noFill/>
          </a:ln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9F8A686-044B-3F80-BB10-41BDBD88F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3817" y="2338388"/>
            <a:ext cx="4099607" cy="3678237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10000"/>
              </a:lnSpc>
              <a:buClr>
                <a:srgbClr val="DA916C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 Nova" panose="020B0504020202020204" pitchFamily="34" charset="0"/>
              </a:rPr>
              <a:t>New Treasurer</a:t>
            </a:r>
          </a:p>
          <a:p>
            <a:pPr marL="285750" indent="-285750">
              <a:lnSpc>
                <a:spcPct val="110000"/>
              </a:lnSpc>
              <a:buClr>
                <a:srgbClr val="DA916C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 Nova" panose="020B0504020202020204" pitchFamily="34" charset="0"/>
              </a:rPr>
              <a:t>Complete the form 8822</a:t>
            </a:r>
          </a:p>
          <a:p>
            <a:pPr marL="742950" lvl="1" indent="-285750">
              <a:lnSpc>
                <a:spcPct val="110000"/>
              </a:lnSpc>
              <a:buClr>
                <a:srgbClr val="DA916C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 Nova" panose="020B0504020202020204" pitchFamily="34" charset="0"/>
              </a:rPr>
              <a:t>Send a copy to the IRS</a:t>
            </a:r>
          </a:p>
          <a:p>
            <a:pPr marL="742950" lvl="1" indent="-285750">
              <a:lnSpc>
                <a:spcPct val="110000"/>
              </a:lnSpc>
              <a:buClr>
                <a:srgbClr val="DA916C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 Nova" panose="020B0504020202020204" pitchFamily="34" charset="0"/>
              </a:rPr>
              <a:t>Send one copy to the Department Treasurer</a:t>
            </a:r>
            <a:endParaRPr lang="en-US" sz="2400" dirty="0">
              <a:latin typeface="Arial Nova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163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51C2209-3DC5-5895-93DC-7CCF9AC459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531166D3-9936-4F71-76A4-5882F20EAD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D4C91B4-DADB-B594-5A64-3A33E19440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D58D1A3A-0922-58BE-5D5D-CDEA5BB94D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1B5EDAA9-4AA9-FC95-A435-F01801EAD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6330C955-3384-D54E-EDBD-4B48B5F65C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8">
              <a:extLst>
                <a:ext uri="{FF2B5EF4-FFF2-40B4-BE49-F238E27FC236}">
                  <a16:creationId xmlns:a16="http://schemas.microsoft.com/office/drawing/2014/main" id="{4D4F7244-4246-FFFE-25EF-FFCC44C31E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id="{C3B22E25-FD88-CB97-1510-928BB53B72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id="{A793B3F1-6361-2CCE-CCEE-AA6D86EBA0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id="{4BEF3D48-48D6-433E-AA80-4A916C7491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12">
              <a:extLst>
                <a:ext uri="{FF2B5EF4-FFF2-40B4-BE49-F238E27FC236}">
                  <a16:creationId xmlns:a16="http://schemas.microsoft.com/office/drawing/2014/main" id="{61132F14-FE19-023F-1387-9D774BFC7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13">
              <a:extLst>
                <a:ext uri="{FF2B5EF4-FFF2-40B4-BE49-F238E27FC236}">
                  <a16:creationId xmlns:a16="http://schemas.microsoft.com/office/drawing/2014/main" id="{98FCC438-1BCA-55ED-DE3E-F1959FB9F4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14">
              <a:extLst>
                <a:ext uri="{FF2B5EF4-FFF2-40B4-BE49-F238E27FC236}">
                  <a16:creationId xmlns:a16="http://schemas.microsoft.com/office/drawing/2014/main" id="{8D91D707-F99E-A8D5-A3BE-DBDD48DFDF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15">
              <a:extLst>
                <a:ext uri="{FF2B5EF4-FFF2-40B4-BE49-F238E27FC236}">
                  <a16:creationId xmlns:a16="http://schemas.microsoft.com/office/drawing/2014/main" id="{DB52BF85-32AF-F763-3C4D-28DB2CE536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16">
              <a:extLst>
                <a:ext uri="{FF2B5EF4-FFF2-40B4-BE49-F238E27FC236}">
                  <a16:creationId xmlns:a16="http://schemas.microsoft.com/office/drawing/2014/main" id="{5768CA24-595B-932E-66F1-76D5B9E63A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17">
              <a:extLst>
                <a:ext uri="{FF2B5EF4-FFF2-40B4-BE49-F238E27FC236}">
                  <a16:creationId xmlns:a16="http://schemas.microsoft.com/office/drawing/2014/main" id="{E4F2FE5C-2192-9F9E-DAA4-E7FF2DAF40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18">
              <a:extLst>
                <a:ext uri="{FF2B5EF4-FFF2-40B4-BE49-F238E27FC236}">
                  <a16:creationId xmlns:a16="http://schemas.microsoft.com/office/drawing/2014/main" id="{90A11D4A-BF3D-0E5A-678E-A385D301EB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19">
              <a:extLst>
                <a:ext uri="{FF2B5EF4-FFF2-40B4-BE49-F238E27FC236}">
                  <a16:creationId xmlns:a16="http://schemas.microsoft.com/office/drawing/2014/main" id="{2CC0DFA6-638D-3F1E-1ABC-3353A3BC0B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20">
              <a:extLst>
                <a:ext uri="{FF2B5EF4-FFF2-40B4-BE49-F238E27FC236}">
                  <a16:creationId xmlns:a16="http://schemas.microsoft.com/office/drawing/2014/main" id="{7554BD75-7FAC-7BBE-9BF3-EC12BF86BE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21">
              <a:extLst>
                <a:ext uri="{FF2B5EF4-FFF2-40B4-BE49-F238E27FC236}">
                  <a16:creationId xmlns:a16="http://schemas.microsoft.com/office/drawing/2014/main" id="{4B32F170-569B-6172-9884-63FD4A7264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22">
              <a:extLst>
                <a:ext uri="{FF2B5EF4-FFF2-40B4-BE49-F238E27FC236}">
                  <a16:creationId xmlns:a16="http://schemas.microsoft.com/office/drawing/2014/main" id="{615B4AB1-4CBD-B25C-6CDA-9825E5DBD3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23">
              <a:extLst>
                <a:ext uri="{FF2B5EF4-FFF2-40B4-BE49-F238E27FC236}">
                  <a16:creationId xmlns:a16="http://schemas.microsoft.com/office/drawing/2014/main" id="{78292C43-8C55-F19E-0C6F-B5C7A20882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24">
              <a:extLst>
                <a:ext uri="{FF2B5EF4-FFF2-40B4-BE49-F238E27FC236}">
                  <a16:creationId xmlns:a16="http://schemas.microsoft.com/office/drawing/2014/main" id="{761965B2-28D0-A42B-0440-D0819BE11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25">
              <a:extLst>
                <a:ext uri="{FF2B5EF4-FFF2-40B4-BE49-F238E27FC236}">
                  <a16:creationId xmlns:a16="http://schemas.microsoft.com/office/drawing/2014/main" id="{6A5C301E-5AD3-1317-3B24-C2F7ACFA6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C66584AB-454F-E388-B6B7-E2A25B972E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9CD1B6E-DF55-BDFD-5738-0233C13A2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485" y="841375"/>
            <a:ext cx="6230857" cy="1230570"/>
          </a:xfrm>
        </p:spPr>
        <p:txBody>
          <a:bodyPr anchor="t">
            <a:normAutofit/>
          </a:bodyPr>
          <a:lstStyle/>
          <a:p>
            <a:pPr algn="l"/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Arial Nova" panose="020B0504020202020204" pitchFamily="34" charset="0"/>
              </a:rPr>
              <a:t>Auxiliary Treasurer</a:t>
            </a:r>
          </a:p>
        </p:txBody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2AD3D62F-3595-A146-D1D9-A48053864F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73350C5-0451-F4FD-6966-432154779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8828" y="1715388"/>
            <a:ext cx="8836409" cy="4804732"/>
          </a:xfrm>
        </p:spPr>
        <p:txBody>
          <a:bodyPr anchor="t">
            <a:normAutofit/>
          </a:bodyPr>
          <a:lstStyle/>
          <a:p>
            <a:pPr marL="914400" lvl="2" indent="0">
              <a:buNone/>
            </a:pPr>
            <a:r>
              <a:rPr lang="en-US" sz="2800" dirty="0">
                <a:latin typeface="Arial Nova" panose="020B0504020202020204" pitchFamily="34" charset="0"/>
              </a:rPr>
              <a:t>MALTA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>
                <a:latin typeface="Arial Nova" panose="020B0504020202020204" pitchFamily="34" charset="0"/>
              </a:rPr>
              <a:t>Things you can do on MALTA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600" dirty="0">
                <a:latin typeface="Arial Nova" panose="020B0504020202020204" pitchFamily="34" charset="0"/>
              </a:rPr>
              <a:t>Convert a member to a Life membership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600" dirty="0">
                <a:latin typeface="Arial Nova" panose="020B0504020202020204" pitchFamily="34" charset="0"/>
              </a:rPr>
              <a:t>Print members their membership card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400" dirty="0">
                <a:latin typeface="Arial Nova" panose="020B0504020202020204" pitchFamily="34" charset="0"/>
              </a:rPr>
              <a:t>This is good for a new member before they get their card.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600" dirty="0">
                <a:latin typeface="Arial Nova" panose="020B0504020202020204" pitchFamily="34" charset="0"/>
              </a:rPr>
              <a:t>Edit Dues Amounts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600" dirty="0">
                <a:latin typeface="Arial Nova" panose="020B0504020202020204" pitchFamily="34" charset="0"/>
              </a:rPr>
              <a:t>Prepare letter of dues notices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600" dirty="0">
              <a:latin typeface="Arial Nova" panose="020B0504020202020204" pitchFamily="34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2600" dirty="0">
              <a:latin typeface="Arial Nova" panose="020B05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i="1" dirty="0">
              <a:latin typeface="Constantia" panose="02030602050306030303" pitchFamily="18" charset="0"/>
            </a:endParaRPr>
          </a:p>
        </p:txBody>
      </p:sp>
      <p:pic>
        <p:nvPicPr>
          <p:cNvPr id="2" name="Picture 1" descr="A cartoon of a person holding up her hand&#10;&#10;Description automatically generated with low confidence">
            <a:extLst>
              <a:ext uri="{FF2B5EF4-FFF2-40B4-BE49-F238E27FC236}">
                <a16:creationId xmlns:a16="http://schemas.microsoft.com/office/drawing/2014/main" id="{DF3CED75-4CE3-6C30-5012-3433F64FC2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609" y="1664776"/>
            <a:ext cx="1691098" cy="3117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096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7B47B44-03B5-7D54-2F19-B203A5E33A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AEF3B297-E8FE-E53D-1CDB-DEA8D60E91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99977F2-5CA8-494E-D29F-01EEED17AE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6A9B00D1-D9E6-9CE8-CB3B-8F2B58C2C7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A4E614A4-56B2-62B7-20D1-386BDD623F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06F0C560-D5AE-08C6-E4DD-4FDA96B361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8">
              <a:extLst>
                <a:ext uri="{FF2B5EF4-FFF2-40B4-BE49-F238E27FC236}">
                  <a16:creationId xmlns:a16="http://schemas.microsoft.com/office/drawing/2014/main" id="{66E54E69-5B2F-FF79-E229-108C95CB8C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id="{38E3019C-D06B-1BA8-7D6C-DD4EDE9F37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id="{C8287325-BF49-EEAD-8C7B-D373FB504E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id="{40EFDB44-3180-798B-338F-6F3B36DB8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12">
              <a:extLst>
                <a:ext uri="{FF2B5EF4-FFF2-40B4-BE49-F238E27FC236}">
                  <a16:creationId xmlns:a16="http://schemas.microsoft.com/office/drawing/2014/main" id="{E0026A3A-43CD-8EE2-F069-6F4E638209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13">
              <a:extLst>
                <a:ext uri="{FF2B5EF4-FFF2-40B4-BE49-F238E27FC236}">
                  <a16:creationId xmlns:a16="http://schemas.microsoft.com/office/drawing/2014/main" id="{49ACBBFA-3141-4F4E-1CC2-2CC2F6A2A7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14">
              <a:extLst>
                <a:ext uri="{FF2B5EF4-FFF2-40B4-BE49-F238E27FC236}">
                  <a16:creationId xmlns:a16="http://schemas.microsoft.com/office/drawing/2014/main" id="{D4F7BBAC-4B26-4C60-7DE6-410E20D65C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15">
              <a:extLst>
                <a:ext uri="{FF2B5EF4-FFF2-40B4-BE49-F238E27FC236}">
                  <a16:creationId xmlns:a16="http://schemas.microsoft.com/office/drawing/2014/main" id="{BEE14C65-EB89-7A4D-F058-14D937704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16">
              <a:extLst>
                <a:ext uri="{FF2B5EF4-FFF2-40B4-BE49-F238E27FC236}">
                  <a16:creationId xmlns:a16="http://schemas.microsoft.com/office/drawing/2014/main" id="{36E10FE3-46EE-6B55-DF78-BB254C4EA3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17">
              <a:extLst>
                <a:ext uri="{FF2B5EF4-FFF2-40B4-BE49-F238E27FC236}">
                  <a16:creationId xmlns:a16="http://schemas.microsoft.com/office/drawing/2014/main" id="{48157BAE-B328-BF40-D2C1-3765BB214E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18">
              <a:extLst>
                <a:ext uri="{FF2B5EF4-FFF2-40B4-BE49-F238E27FC236}">
                  <a16:creationId xmlns:a16="http://schemas.microsoft.com/office/drawing/2014/main" id="{EFB92697-EC18-1B64-F48C-8D19814C3D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19">
              <a:extLst>
                <a:ext uri="{FF2B5EF4-FFF2-40B4-BE49-F238E27FC236}">
                  <a16:creationId xmlns:a16="http://schemas.microsoft.com/office/drawing/2014/main" id="{BA6DAD57-E425-A684-68CC-1501E4E2D4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20">
              <a:extLst>
                <a:ext uri="{FF2B5EF4-FFF2-40B4-BE49-F238E27FC236}">
                  <a16:creationId xmlns:a16="http://schemas.microsoft.com/office/drawing/2014/main" id="{85B1C320-BCF1-A306-2D85-29E2A5210C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21">
              <a:extLst>
                <a:ext uri="{FF2B5EF4-FFF2-40B4-BE49-F238E27FC236}">
                  <a16:creationId xmlns:a16="http://schemas.microsoft.com/office/drawing/2014/main" id="{02944817-8D1B-7D7A-3319-47CD5B43E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22">
              <a:extLst>
                <a:ext uri="{FF2B5EF4-FFF2-40B4-BE49-F238E27FC236}">
                  <a16:creationId xmlns:a16="http://schemas.microsoft.com/office/drawing/2014/main" id="{25C053F2-A53F-C620-5F7F-990FEAB3E1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23">
              <a:extLst>
                <a:ext uri="{FF2B5EF4-FFF2-40B4-BE49-F238E27FC236}">
                  <a16:creationId xmlns:a16="http://schemas.microsoft.com/office/drawing/2014/main" id="{62907516-AAE1-087D-E684-B689530E32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24">
              <a:extLst>
                <a:ext uri="{FF2B5EF4-FFF2-40B4-BE49-F238E27FC236}">
                  <a16:creationId xmlns:a16="http://schemas.microsoft.com/office/drawing/2014/main" id="{8B57DEEE-66C7-A189-01BF-E4BD37E631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25">
              <a:extLst>
                <a:ext uri="{FF2B5EF4-FFF2-40B4-BE49-F238E27FC236}">
                  <a16:creationId xmlns:a16="http://schemas.microsoft.com/office/drawing/2014/main" id="{E6CBF895-887F-1946-6BB3-5EFB1C646A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1D4AD60C-DA60-3739-CC50-2C434190E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CCB2D10-F034-BB80-407A-BA7B3AE6C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485" y="841375"/>
            <a:ext cx="6230857" cy="1230570"/>
          </a:xfrm>
        </p:spPr>
        <p:txBody>
          <a:bodyPr anchor="t">
            <a:normAutofit/>
          </a:bodyPr>
          <a:lstStyle/>
          <a:p>
            <a:pPr algn="l"/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Arial Nova" panose="020B0504020202020204" pitchFamily="34" charset="0"/>
              </a:rPr>
              <a:t>Auxiliary Treasurer</a:t>
            </a:r>
          </a:p>
        </p:txBody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98DAFF4F-256E-ADE8-BAFB-535318261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2764489-83B3-38BA-EF1E-BBD442309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8828" y="1715388"/>
            <a:ext cx="8836409" cy="4804732"/>
          </a:xfrm>
        </p:spPr>
        <p:txBody>
          <a:bodyPr anchor="t"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800" dirty="0">
                <a:latin typeface="Arial Nova" panose="020B0504020202020204" pitchFamily="34" charset="0"/>
              </a:rPr>
              <a:t>Things you can do on MALTA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600" dirty="0">
                <a:latin typeface="Arial Nova" panose="020B0504020202020204" pitchFamily="34" charset="0"/>
              </a:rPr>
              <a:t>Treasurer’s resources  </a:t>
            </a:r>
            <a:r>
              <a:rPr lang="en-US" dirty="0">
                <a:latin typeface="Arial Nova" panose="020B0504020202020204" pitchFamily="34" charset="0"/>
                <a:hlinkClick r:id="rId3"/>
              </a:rPr>
              <a:t>http://www.vfwauxmo.org</a:t>
            </a:r>
            <a:endParaRPr lang="en-US" dirty="0">
              <a:latin typeface="Arial Nova" panose="020B0504020202020204" pitchFamily="34" charset="0"/>
            </a:endParaRP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400" dirty="0">
                <a:latin typeface="Arial Nova" panose="020B0504020202020204" pitchFamily="34" charset="0"/>
              </a:rPr>
              <a:t>A MALTA guide for new Treasurers.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400" dirty="0">
                <a:latin typeface="Arial Nova" panose="020B0504020202020204" pitchFamily="34" charset="0"/>
              </a:rPr>
              <a:t>Purchase of a bond for the Auxiliary – due 7-31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2400" dirty="0">
                <a:latin typeface="Arial Nova" panose="020B0504020202020204" pitchFamily="34" charset="0"/>
              </a:rPr>
              <a:t>Double the amount of actual money in Treasury.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2400" dirty="0">
                <a:latin typeface="Arial Nova" panose="020B0504020202020204" pitchFamily="34" charset="0"/>
              </a:rPr>
              <a:t>Must bring up in the meeting to purchase the bond and how much it will be.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2400" dirty="0">
                <a:latin typeface="Arial Nova" panose="020B0504020202020204" pitchFamily="34" charset="0"/>
              </a:rPr>
              <a:t>This can be done through MALTA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2400" dirty="0">
              <a:latin typeface="Arial Nova" panose="020B0504020202020204" pitchFamily="34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2600" dirty="0">
              <a:latin typeface="Arial Nova" panose="020B0504020202020204" pitchFamily="34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2600" dirty="0">
              <a:latin typeface="Arial Nova" panose="020B05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i="1" dirty="0">
              <a:latin typeface="Constantia" panose="02030602050306030303" pitchFamily="18" charset="0"/>
            </a:endParaRPr>
          </a:p>
        </p:txBody>
      </p:sp>
      <p:pic>
        <p:nvPicPr>
          <p:cNvPr id="2" name="Picture 1" descr="A cartoon of a person holding up her hand&#10;&#10;Description automatically generated with low confidence">
            <a:extLst>
              <a:ext uri="{FF2B5EF4-FFF2-40B4-BE49-F238E27FC236}">
                <a16:creationId xmlns:a16="http://schemas.microsoft.com/office/drawing/2014/main" id="{F2B092A1-CA84-AA86-1740-0BEBA8E5F1C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609" y="1664776"/>
            <a:ext cx="1691098" cy="3117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077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22BC175-7A1E-C242-9126-FCC2679326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DCD680B-88DA-5C44-3C2C-7BB899733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8DE98D2-4C3B-9ECF-595F-C6725B54B0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745A8CCA-A962-8230-D78E-283894FA12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35819341-689F-4346-B2DE-CAF0535D76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19563095-40FF-50D1-A114-4C0B40152C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8">
              <a:extLst>
                <a:ext uri="{FF2B5EF4-FFF2-40B4-BE49-F238E27FC236}">
                  <a16:creationId xmlns:a16="http://schemas.microsoft.com/office/drawing/2014/main" id="{E4E02F43-66C5-FE25-9B3A-CA6577299B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id="{02DFF91A-D47E-3F1E-422E-0147837028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id="{AD9093ED-1805-FB42-734D-AE36CD7060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id="{195E480E-13E3-B190-2121-C5E457C23D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12">
              <a:extLst>
                <a:ext uri="{FF2B5EF4-FFF2-40B4-BE49-F238E27FC236}">
                  <a16:creationId xmlns:a16="http://schemas.microsoft.com/office/drawing/2014/main" id="{BC6C1FD0-F946-FA09-2D76-B98969BF96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13">
              <a:extLst>
                <a:ext uri="{FF2B5EF4-FFF2-40B4-BE49-F238E27FC236}">
                  <a16:creationId xmlns:a16="http://schemas.microsoft.com/office/drawing/2014/main" id="{6A446EDD-315B-B490-E56E-3C22B74FDC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14">
              <a:extLst>
                <a:ext uri="{FF2B5EF4-FFF2-40B4-BE49-F238E27FC236}">
                  <a16:creationId xmlns:a16="http://schemas.microsoft.com/office/drawing/2014/main" id="{69827728-70CC-34CB-28B8-B670BA7562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15">
              <a:extLst>
                <a:ext uri="{FF2B5EF4-FFF2-40B4-BE49-F238E27FC236}">
                  <a16:creationId xmlns:a16="http://schemas.microsoft.com/office/drawing/2014/main" id="{A8DEB95B-6FD6-4EAD-F201-597C4DFB6A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16">
              <a:extLst>
                <a:ext uri="{FF2B5EF4-FFF2-40B4-BE49-F238E27FC236}">
                  <a16:creationId xmlns:a16="http://schemas.microsoft.com/office/drawing/2014/main" id="{59C73CF9-66E1-D83D-18E2-3B237DE95B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17">
              <a:extLst>
                <a:ext uri="{FF2B5EF4-FFF2-40B4-BE49-F238E27FC236}">
                  <a16:creationId xmlns:a16="http://schemas.microsoft.com/office/drawing/2014/main" id="{434FEB30-7B0A-C7E6-3BC6-DAABFF14ED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18">
              <a:extLst>
                <a:ext uri="{FF2B5EF4-FFF2-40B4-BE49-F238E27FC236}">
                  <a16:creationId xmlns:a16="http://schemas.microsoft.com/office/drawing/2014/main" id="{248C326D-C139-5A2D-CDFB-15E54DA00A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19">
              <a:extLst>
                <a:ext uri="{FF2B5EF4-FFF2-40B4-BE49-F238E27FC236}">
                  <a16:creationId xmlns:a16="http://schemas.microsoft.com/office/drawing/2014/main" id="{145D96EE-B9C7-6D3C-307B-EEA4AD8B72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20">
              <a:extLst>
                <a:ext uri="{FF2B5EF4-FFF2-40B4-BE49-F238E27FC236}">
                  <a16:creationId xmlns:a16="http://schemas.microsoft.com/office/drawing/2014/main" id="{87CFBF91-77A2-C5D1-20DB-FA39CB4D55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21">
              <a:extLst>
                <a:ext uri="{FF2B5EF4-FFF2-40B4-BE49-F238E27FC236}">
                  <a16:creationId xmlns:a16="http://schemas.microsoft.com/office/drawing/2014/main" id="{D09AF738-1103-CAF4-6A3E-484EDCEB1B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22">
              <a:extLst>
                <a:ext uri="{FF2B5EF4-FFF2-40B4-BE49-F238E27FC236}">
                  <a16:creationId xmlns:a16="http://schemas.microsoft.com/office/drawing/2014/main" id="{7ECFDEAC-5B50-06C8-7088-EDC128BACA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23">
              <a:extLst>
                <a:ext uri="{FF2B5EF4-FFF2-40B4-BE49-F238E27FC236}">
                  <a16:creationId xmlns:a16="http://schemas.microsoft.com/office/drawing/2014/main" id="{BC243AC4-3C99-EBA6-1C06-11EECC87E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24">
              <a:extLst>
                <a:ext uri="{FF2B5EF4-FFF2-40B4-BE49-F238E27FC236}">
                  <a16:creationId xmlns:a16="http://schemas.microsoft.com/office/drawing/2014/main" id="{E80D6F51-DF0C-2637-D0F7-70F64995BA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25">
              <a:extLst>
                <a:ext uri="{FF2B5EF4-FFF2-40B4-BE49-F238E27FC236}">
                  <a16:creationId xmlns:a16="http://schemas.microsoft.com/office/drawing/2014/main" id="{65680392-3D33-1FD9-BD43-19D7FC7C8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A7DF1FEC-6E70-0AFC-FB18-1A5D1EFFF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6EC585B-AE1E-6EA0-A8A7-913228251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485" y="841375"/>
            <a:ext cx="6230857" cy="1230570"/>
          </a:xfrm>
        </p:spPr>
        <p:txBody>
          <a:bodyPr anchor="t">
            <a:normAutofit/>
          </a:bodyPr>
          <a:lstStyle/>
          <a:p>
            <a:pPr algn="l"/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Arial Nova" panose="020B0504020202020204" pitchFamily="34" charset="0"/>
              </a:rPr>
              <a:t>Auxiliary Treasurer</a:t>
            </a:r>
          </a:p>
        </p:txBody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C6A846E2-D313-E932-3C76-0C6966151A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86E582D-CC07-789C-8328-5DBAC24268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8828" y="1715388"/>
            <a:ext cx="8836409" cy="4804732"/>
          </a:xfrm>
        </p:spPr>
        <p:txBody>
          <a:bodyPr anchor="t"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800" dirty="0">
                <a:latin typeface="Arial Nova" panose="020B0504020202020204" pitchFamily="34" charset="0"/>
              </a:rPr>
              <a:t>Go through your roster for deceased members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>
                <a:latin typeface="Arial Nova" panose="020B0504020202020204" pitchFamily="34" charset="0"/>
              </a:rPr>
              <a:t>National resolution for Convention is to charge the Auxiliary if they find there is a deceased member on their roster for more than three years.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latin typeface="Arial Nova" panose="020B0504020202020204" pitchFamily="34" charset="0"/>
              </a:rPr>
              <a:t>Only the Treasurer is to have the debt card.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>
                <a:latin typeface="Arial Nova" panose="020B0504020202020204" pitchFamily="34" charset="0"/>
              </a:rPr>
              <a:t>When used, the receipts are to be brought up in the meeting and voted to accept.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>
                <a:latin typeface="Arial Nova" panose="020B0504020202020204" pitchFamily="34" charset="0"/>
              </a:rPr>
              <a:t>The Trustees are to sign them at the meeting.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200" dirty="0">
              <a:latin typeface="Arial Nova" panose="020B0504020202020204" pitchFamily="34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2200" dirty="0">
              <a:latin typeface="Arial Nova" panose="020B0504020202020204" pitchFamily="34" charset="0"/>
            </a:endParaRPr>
          </a:p>
          <a:p>
            <a:pPr marL="914400" lvl="2" indent="0">
              <a:buNone/>
            </a:pPr>
            <a:endParaRPr lang="en-US" sz="2000" dirty="0">
              <a:latin typeface="Arial Nova" panose="020B0504020202020204" pitchFamily="34" charset="0"/>
            </a:endParaRPr>
          </a:p>
          <a:p>
            <a:pPr lvl="3">
              <a:buFont typeface="Arial" panose="020B0604020202020204" pitchFamily="34" charset="0"/>
              <a:buChar char="•"/>
            </a:pPr>
            <a:endParaRPr lang="en-US" sz="2400" dirty="0">
              <a:latin typeface="Arial Nova" panose="020B0504020202020204" pitchFamily="34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2600" dirty="0">
              <a:latin typeface="Arial Nova" panose="020B0504020202020204" pitchFamily="34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2600" dirty="0">
              <a:latin typeface="Arial Nova" panose="020B05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i="1" dirty="0">
              <a:latin typeface="Constantia" panose="02030602050306030303" pitchFamily="18" charset="0"/>
            </a:endParaRPr>
          </a:p>
        </p:txBody>
      </p:sp>
      <p:pic>
        <p:nvPicPr>
          <p:cNvPr id="2" name="Picture 1" descr="A cartoon of a person holding up her hand&#10;&#10;Description automatically generated with low confidence">
            <a:extLst>
              <a:ext uri="{FF2B5EF4-FFF2-40B4-BE49-F238E27FC236}">
                <a16:creationId xmlns:a16="http://schemas.microsoft.com/office/drawing/2014/main" id="{88C23D38-9F77-A4E4-B9F4-8076CD00A66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609" y="1664776"/>
            <a:ext cx="1691098" cy="3117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110164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522</TotalTime>
  <Words>858</Words>
  <Application>Microsoft Office PowerPoint</Application>
  <PresentationFormat>Widescreen</PresentationFormat>
  <Paragraphs>121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Aptos</vt:lpstr>
      <vt:lpstr>Arial</vt:lpstr>
      <vt:lpstr>Arial Nova</vt:lpstr>
      <vt:lpstr>Broadway</vt:lpstr>
      <vt:lpstr>Calibri Light</vt:lpstr>
      <vt:lpstr>Constantia</vt:lpstr>
      <vt:lpstr>Rockwell</vt:lpstr>
      <vt:lpstr>Wingdings</vt:lpstr>
      <vt:lpstr>Atlas</vt:lpstr>
      <vt:lpstr>Secretary/Treasurer Training</vt:lpstr>
      <vt:lpstr>Secretaries</vt:lpstr>
      <vt:lpstr>Secretaries</vt:lpstr>
      <vt:lpstr>Secretaries</vt:lpstr>
      <vt:lpstr>Secretaries and Treasurer</vt:lpstr>
      <vt:lpstr>Treasurers</vt:lpstr>
      <vt:lpstr>Auxiliary Treasurer</vt:lpstr>
      <vt:lpstr>Auxiliary Treasurer</vt:lpstr>
      <vt:lpstr>Auxiliary Treasurer</vt:lpstr>
      <vt:lpstr>Auxiliary Treasurer</vt:lpstr>
      <vt:lpstr>Secretaries</vt:lpstr>
      <vt:lpstr>Incorportation and 990s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Jackie Davis</dc:creator>
  <cp:lastModifiedBy>Jackie Davis</cp:lastModifiedBy>
  <cp:revision>35</cp:revision>
  <cp:lastPrinted>2024-09-26T01:03:08Z</cp:lastPrinted>
  <dcterms:created xsi:type="dcterms:W3CDTF">2020-03-04T16:46:00Z</dcterms:created>
  <dcterms:modified xsi:type="dcterms:W3CDTF">2025-07-18T20:48:19Z</dcterms:modified>
</cp:coreProperties>
</file>